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308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2834640"/>
            <a:ext cx="58293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120640"/>
            <a:ext cx="48006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0" i="0">
                <a:solidFill>
                  <a:schemeClr val="bg1"/>
                </a:solidFill>
                <a:latin typeface="Tahoma"/>
                <a:cs typeface="Tahoma"/>
              </a:defRPr>
            </a:lvl1pPr>
          </a:lstStyle>
          <a:p>
            <a:pPr marL="12700">
              <a:lnSpc>
                <a:spcPct val="100000"/>
              </a:lnSpc>
              <a:spcBef>
                <a:spcPts val="165"/>
              </a:spcBef>
            </a:pPr>
            <a:r>
              <a:rPr spc="20" dirty="0"/>
              <a:t>People</a:t>
            </a:r>
            <a:r>
              <a:rPr spc="-40" dirty="0"/>
              <a:t> </a:t>
            </a:r>
            <a:r>
              <a:rPr spc="155" dirty="0">
                <a:solidFill>
                  <a:srgbClr val="86AF49"/>
                </a:solidFill>
              </a:rPr>
              <a:t>|</a:t>
            </a:r>
            <a:r>
              <a:rPr spc="-40" dirty="0">
                <a:solidFill>
                  <a:srgbClr val="86AF49"/>
                </a:solidFill>
              </a:rPr>
              <a:t> </a:t>
            </a:r>
            <a:r>
              <a:rPr spc="15" dirty="0"/>
              <a:t>Partnership</a:t>
            </a:r>
            <a:r>
              <a:rPr spc="-50" dirty="0"/>
              <a:t> </a:t>
            </a:r>
            <a:r>
              <a:rPr spc="155" dirty="0">
                <a:solidFill>
                  <a:srgbClr val="86AF49"/>
                </a:solidFill>
              </a:rPr>
              <a:t>|</a:t>
            </a:r>
            <a:r>
              <a:rPr spc="-45" dirty="0">
                <a:solidFill>
                  <a:srgbClr val="86AF49"/>
                </a:solidFill>
              </a:rPr>
              <a:t> </a:t>
            </a:r>
            <a:r>
              <a:rPr spc="15" dirty="0"/>
              <a:t>Performance</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000" b="0" i="0">
                <a:solidFill>
                  <a:schemeClr val="bg1"/>
                </a:solidFill>
                <a:latin typeface="Tahoma"/>
                <a:cs typeface="Tahoma"/>
              </a:defRPr>
            </a:lvl1pPr>
          </a:lstStyle>
          <a:p>
            <a:pPr marL="12700">
              <a:lnSpc>
                <a:spcPct val="100000"/>
              </a:lnSpc>
              <a:spcBef>
                <a:spcPts val="165"/>
              </a:spcBef>
            </a:pPr>
            <a:r>
              <a:rPr spc="20" dirty="0"/>
              <a:t>People</a:t>
            </a:r>
            <a:r>
              <a:rPr spc="-40" dirty="0"/>
              <a:t> </a:t>
            </a:r>
            <a:r>
              <a:rPr spc="155" dirty="0">
                <a:solidFill>
                  <a:srgbClr val="86AF49"/>
                </a:solidFill>
              </a:rPr>
              <a:t>|</a:t>
            </a:r>
            <a:r>
              <a:rPr spc="-40" dirty="0">
                <a:solidFill>
                  <a:srgbClr val="86AF49"/>
                </a:solidFill>
              </a:rPr>
              <a:t> </a:t>
            </a:r>
            <a:r>
              <a:rPr spc="15" dirty="0"/>
              <a:t>Partnership</a:t>
            </a:r>
            <a:r>
              <a:rPr spc="-50" dirty="0"/>
              <a:t> </a:t>
            </a:r>
            <a:r>
              <a:rPr spc="155" dirty="0">
                <a:solidFill>
                  <a:srgbClr val="86AF49"/>
                </a:solidFill>
              </a:rPr>
              <a:t>|</a:t>
            </a:r>
            <a:r>
              <a:rPr spc="-45" dirty="0">
                <a:solidFill>
                  <a:srgbClr val="86AF49"/>
                </a:solidFill>
              </a:rPr>
              <a:t> </a:t>
            </a:r>
            <a:r>
              <a:rPr spc="15" dirty="0"/>
              <a:t>Performance</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2900" y="2103120"/>
            <a:ext cx="298323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103120"/>
            <a:ext cx="298323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0" i="0">
                <a:solidFill>
                  <a:schemeClr val="bg1"/>
                </a:solidFill>
                <a:latin typeface="Tahoma"/>
                <a:cs typeface="Tahoma"/>
              </a:defRPr>
            </a:lvl1pPr>
          </a:lstStyle>
          <a:p>
            <a:pPr marL="12700">
              <a:lnSpc>
                <a:spcPct val="100000"/>
              </a:lnSpc>
              <a:spcBef>
                <a:spcPts val="165"/>
              </a:spcBef>
            </a:pPr>
            <a:r>
              <a:rPr spc="20" dirty="0"/>
              <a:t>People</a:t>
            </a:r>
            <a:r>
              <a:rPr spc="-40" dirty="0"/>
              <a:t> </a:t>
            </a:r>
            <a:r>
              <a:rPr spc="155" dirty="0">
                <a:solidFill>
                  <a:srgbClr val="86AF49"/>
                </a:solidFill>
              </a:rPr>
              <a:t>|</a:t>
            </a:r>
            <a:r>
              <a:rPr spc="-40" dirty="0">
                <a:solidFill>
                  <a:srgbClr val="86AF49"/>
                </a:solidFill>
              </a:rPr>
              <a:t> </a:t>
            </a:r>
            <a:r>
              <a:rPr spc="15" dirty="0"/>
              <a:t>Partnership</a:t>
            </a:r>
            <a:r>
              <a:rPr spc="-50" dirty="0"/>
              <a:t> </a:t>
            </a:r>
            <a:r>
              <a:rPr spc="155" dirty="0">
                <a:solidFill>
                  <a:srgbClr val="86AF49"/>
                </a:solidFill>
              </a:rPr>
              <a:t>|</a:t>
            </a:r>
            <a:r>
              <a:rPr spc="-45" dirty="0">
                <a:solidFill>
                  <a:srgbClr val="86AF49"/>
                </a:solidFill>
              </a:rPr>
              <a:t> </a:t>
            </a:r>
            <a:r>
              <a:rPr spc="15" dirty="0"/>
              <a:t>Performance</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defRPr sz="1000" b="0" i="0">
                <a:solidFill>
                  <a:schemeClr val="bg1"/>
                </a:solidFill>
                <a:latin typeface="Tahoma"/>
                <a:cs typeface="Tahoma"/>
              </a:defRPr>
            </a:lvl1pPr>
          </a:lstStyle>
          <a:p>
            <a:pPr marL="12700">
              <a:lnSpc>
                <a:spcPct val="100000"/>
              </a:lnSpc>
              <a:spcBef>
                <a:spcPts val="165"/>
              </a:spcBef>
            </a:pPr>
            <a:r>
              <a:rPr spc="20" dirty="0"/>
              <a:t>People</a:t>
            </a:r>
            <a:r>
              <a:rPr spc="-40" dirty="0"/>
              <a:t> </a:t>
            </a:r>
            <a:r>
              <a:rPr spc="155" dirty="0">
                <a:solidFill>
                  <a:srgbClr val="86AF49"/>
                </a:solidFill>
              </a:rPr>
              <a:t>|</a:t>
            </a:r>
            <a:r>
              <a:rPr spc="-40" dirty="0">
                <a:solidFill>
                  <a:srgbClr val="86AF49"/>
                </a:solidFill>
              </a:rPr>
              <a:t> </a:t>
            </a:r>
            <a:r>
              <a:rPr spc="15" dirty="0"/>
              <a:t>Partnership</a:t>
            </a:r>
            <a:r>
              <a:rPr spc="-50" dirty="0"/>
              <a:t> </a:t>
            </a:r>
            <a:r>
              <a:rPr spc="155" dirty="0">
                <a:solidFill>
                  <a:srgbClr val="86AF49"/>
                </a:solidFill>
              </a:rPr>
              <a:t>|</a:t>
            </a:r>
            <a:r>
              <a:rPr spc="-45" dirty="0">
                <a:solidFill>
                  <a:srgbClr val="86AF49"/>
                </a:solidFill>
              </a:rPr>
              <a:t> </a:t>
            </a:r>
            <a:r>
              <a:rPr spc="15" dirty="0"/>
              <a:t>Performance</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0" i="0">
                <a:solidFill>
                  <a:schemeClr val="bg1"/>
                </a:solidFill>
                <a:latin typeface="Tahoma"/>
                <a:cs typeface="Tahoma"/>
              </a:defRPr>
            </a:lvl1pPr>
          </a:lstStyle>
          <a:p>
            <a:pPr marL="12700">
              <a:lnSpc>
                <a:spcPct val="100000"/>
              </a:lnSpc>
              <a:spcBef>
                <a:spcPts val="165"/>
              </a:spcBef>
            </a:pPr>
            <a:r>
              <a:rPr spc="20" dirty="0"/>
              <a:t>People</a:t>
            </a:r>
            <a:r>
              <a:rPr spc="-40" dirty="0"/>
              <a:t> </a:t>
            </a:r>
            <a:r>
              <a:rPr spc="155" dirty="0">
                <a:solidFill>
                  <a:srgbClr val="86AF49"/>
                </a:solidFill>
              </a:rPr>
              <a:t>|</a:t>
            </a:r>
            <a:r>
              <a:rPr spc="-40" dirty="0">
                <a:solidFill>
                  <a:srgbClr val="86AF49"/>
                </a:solidFill>
              </a:rPr>
              <a:t> </a:t>
            </a:r>
            <a:r>
              <a:rPr spc="15" dirty="0"/>
              <a:t>Partnership</a:t>
            </a:r>
            <a:r>
              <a:rPr spc="-50" dirty="0"/>
              <a:t> </a:t>
            </a:r>
            <a:r>
              <a:rPr spc="155" dirty="0">
                <a:solidFill>
                  <a:srgbClr val="86AF49"/>
                </a:solidFill>
              </a:rPr>
              <a:t>|</a:t>
            </a:r>
            <a:r>
              <a:rPr spc="-45" dirty="0">
                <a:solidFill>
                  <a:srgbClr val="86AF49"/>
                </a:solidFill>
              </a:rPr>
              <a:t> </a:t>
            </a:r>
            <a:r>
              <a:rPr spc="15" dirty="0"/>
              <a:t>Performance</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4893564" y="2"/>
            <a:ext cx="1957936" cy="1187190"/>
          </a:xfrm>
          <a:prstGeom prst="rect">
            <a:avLst/>
          </a:prstGeom>
        </p:spPr>
      </p:pic>
      <p:pic>
        <p:nvPicPr>
          <p:cNvPr id="17" name="bg object 17"/>
          <p:cNvPicPr/>
          <p:nvPr/>
        </p:nvPicPr>
        <p:blipFill>
          <a:blip r:embed="rId8" cstate="print"/>
          <a:stretch>
            <a:fillRect/>
          </a:stretch>
        </p:blipFill>
        <p:spPr>
          <a:xfrm>
            <a:off x="0" y="2"/>
            <a:ext cx="5102440" cy="1187190"/>
          </a:xfrm>
          <a:prstGeom prst="rect">
            <a:avLst/>
          </a:prstGeom>
        </p:spPr>
      </p:pic>
      <p:pic>
        <p:nvPicPr>
          <p:cNvPr id="18" name="bg object 18"/>
          <p:cNvPicPr/>
          <p:nvPr/>
        </p:nvPicPr>
        <p:blipFill>
          <a:blip r:embed="rId9" cstate="print"/>
          <a:stretch>
            <a:fillRect/>
          </a:stretch>
        </p:blipFill>
        <p:spPr>
          <a:xfrm>
            <a:off x="298704" y="257556"/>
            <a:ext cx="2039112" cy="562355"/>
          </a:xfrm>
          <a:prstGeom prst="rect">
            <a:avLst/>
          </a:prstGeom>
        </p:spPr>
      </p:pic>
      <p:sp>
        <p:nvSpPr>
          <p:cNvPr id="19" name="bg object 19"/>
          <p:cNvSpPr/>
          <p:nvPr/>
        </p:nvSpPr>
        <p:spPr>
          <a:xfrm>
            <a:off x="2719577" y="258317"/>
            <a:ext cx="5080" cy="554990"/>
          </a:xfrm>
          <a:custGeom>
            <a:avLst/>
            <a:gdLst/>
            <a:ahLst/>
            <a:cxnLst/>
            <a:rect l="l" t="t" r="r" b="b"/>
            <a:pathLst>
              <a:path w="5080" h="554990">
                <a:moveTo>
                  <a:pt x="0" y="0"/>
                </a:moveTo>
                <a:lnTo>
                  <a:pt x="4826" y="554481"/>
                </a:lnTo>
              </a:path>
            </a:pathLst>
          </a:custGeom>
          <a:ln w="19812">
            <a:solidFill>
              <a:srgbClr val="7E7D73"/>
            </a:solidFill>
          </a:ln>
        </p:spPr>
        <p:txBody>
          <a:bodyPr wrap="square" lIns="0" tIns="0" rIns="0" bIns="0" rtlCol="0"/>
          <a:lstStyle/>
          <a:p>
            <a:endParaRPr dirty="0"/>
          </a:p>
        </p:txBody>
      </p:sp>
      <p:sp>
        <p:nvSpPr>
          <p:cNvPr id="2" name="Holder 2"/>
          <p:cNvSpPr>
            <a:spLocks noGrp="1"/>
          </p:cNvSpPr>
          <p:nvPr>
            <p:ph type="title"/>
          </p:nvPr>
        </p:nvSpPr>
        <p:spPr>
          <a:xfrm>
            <a:off x="342900" y="365760"/>
            <a:ext cx="6172200" cy="14630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2900" y="2103120"/>
            <a:ext cx="61722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480305" y="8686727"/>
            <a:ext cx="2091690" cy="198120"/>
          </a:xfrm>
          <a:prstGeom prst="rect">
            <a:avLst/>
          </a:prstGeom>
        </p:spPr>
        <p:txBody>
          <a:bodyPr wrap="square" lIns="0" tIns="0" rIns="0" bIns="0">
            <a:spAutoFit/>
          </a:bodyPr>
          <a:lstStyle>
            <a:lvl1pPr>
              <a:defRPr sz="1000" b="0" i="0">
                <a:solidFill>
                  <a:schemeClr val="bg1"/>
                </a:solidFill>
                <a:latin typeface="Tahoma"/>
                <a:cs typeface="Tahoma"/>
              </a:defRPr>
            </a:lvl1pPr>
          </a:lstStyle>
          <a:p>
            <a:pPr marL="12700">
              <a:lnSpc>
                <a:spcPct val="100000"/>
              </a:lnSpc>
              <a:spcBef>
                <a:spcPts val="165"/>
              </a:spcBef>
            </a:pPr>
            <a:r>
              <a:rPr spc="20" dirty="0"/>
              <a:t>People</a:t>
            </a:r>
            <a:r>
              <a:rPr spc="-40" dirty="0"/>
              <a:t> </a:t>
            </a:r>
            <a:r>
              <a:rPr spc="155" dirty="0">
                <a:solidFill>
                  <a:srgbClr val="86AF49"/>
                </a:solidFill>
              </a:rPr>
              <a:t>|</a:t>
            </a:r>
            <a:r>
              <a:rPr spc="-40" dirty="0">
                <a:solidFill>
                  <a:srgbClr val="86AF49"/>
                </a:solidFill>
              </a:rPr>
              <a:t> </a:t>
            </a:r>
            <a:r>
              <a:rPr spc="15" dirty="0"/>
              <a:t>Partnership</a:t>
            </a:r>
            <a:r>
              <a:rPr spc="-50" dirty="0"/>
              <a:t> </a:t>
            </a:r>
            <a:r>
              <a:rPr spc="155" dirty="0">
                <a:solidFill>
                  <a:srgbClr val="86AF49"/>
                </a:solidFill>
              </a:rPr>
              <a:t>|</a:t>
            </a:r>
            <a:r>
              <a:rPr spc="-45" dirty="0">
                <a:solidFill>
                  <a:srgbClr val="86AF49"/>
                </a:solidFill>
              </a:rPr>
              <a:t> </a:t>
            </a:r>
            <a:r>
              <a:rPr spc="15" dirty="0"/>
              <a:t>Performance</a:t>
            </a:r>
          </a:p>
        </p:txBody>
      </p:sp>
      <p:sp>
        <p:nvSpPr>
          <p:cNvPr id="5" name="Holder 5"/>
          <p:cNvSpPr>
            <a:spLocks noGrp="1"/>
          </p:cNvSpPr>
          <p:nvPr>
            <p:ph type="dt" sz="half" idx="6"/>
          </p:nvPr>
        </p:nvSpPr>
        <p:spPr>
          <a:xfrm>
            <a:off x="342900" y="8503920"/>
            <a:ext cx="157734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1/25/2022</a:t>
            </a:fld>
            <a:endParaRPr lang="en-US" dirty="0"/>
          </a:p>
        </p:txBody>
      </p:sp>
      <p:sp>
        <p:nvSpPr>
          <p:cNvPr id="6" name="Holder 6"/>
          <p:cNvSpPr>
            <a:spLocks noGrp="1"/>
          </p:cNvSpPr>
          <p:nvPr>
            <p:ph type="sldNum" sz="quarter" idx="7"/>
          </p:nvPr>
        </p:nvSpPr>
        <p:spPr>
          <a:xfrm>
            <a:off x="4937760" y="8503920"/>
            <a:ext cx="157734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5.xml"/><Relationship Id="rId5" Type="http://schemas.openxmlformats.org/officeDocument/2006/relationships/hyperlink" Target="http://www.thedeliverygroup.co.uk/"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8349995"/>
            <a:ext cx="6858000" cy="794385"/>
            <a:chOff x="0" y="8349995"/>
            <a:chExt cx="6858000" cy="794385"/>
          </a:xfrm>
        </p:grpSpPr>
        <p:sp>
          <p:nvSpPr>
            <p:cNvPr id="3" name="object 3"/>
            <p:cNvSpPr/>
            <p:nvPr/>
          </p:nvSpPr>
          <p:spPr>
            <a:xfrm>
              <a:off x="0" y="8447531"/>
              <a:ext cx="6858000" cy="696595"/>
            </a:xfrm>
            <a:custGeom>
              <a:avLst/>
              <a:gdLst/>
              <a:ahLst/>
              <a:cxnLst/>
              <a:rect l="l" t="t" r="r" b="b"/>
              <a:pathLst>
                <a:path w="6858000" h="696595">
                  <a:moveTo>
                    <a:pt x="0" y="696467"/>
                  </a:moveTo>
                  <a:lnTo>
                    <a:pt x="6858000" y="696467"/>
                  </a:lnTo>
                  <a:lnTo>
                    <a:pt x="6858000" y="0"/>
                  </a:lnTo>
                  <a:lnTo>
                    <a:pt x="0" y="0"/>
                  </a:lnTo>
                  <a:lnTo>
                    <a:pt x="0" y="696467"/>
                  </a:lnTo>
                  <a:close/>
                </a:path>
              </a:pathLst>
            </a:custGeom>
            <a:solidFill>
              <a:srgbClr val="7E7D73"/>
            </a:solidFill>
          </p:spPr>
          <p:txBody>
            <a:bodyPr wrap="square" lIns="0" tIns="0" rIns="0" bIns="0" rtlCol="0"/>
            <a:lstStyle/>
            <a:p>
              <a:endParaRPr dirty="0"/>
            </a:p>
          </p:txBody>
        </p:sp>
        <p:sp>
          <p:nvSpPr>
            <p:cNvPr id="4" name="object 4"/>
            <p:cNvSpPr/>
            <p:nvPr/>
          </p:nvSpPr>
          <p:spPr>
            <a:xfrm>
              <a:off x="0" y="8349995"/>
              <a:ext cx="6858000" cy="97790"/>
            </a:xfrm>
            <a:custGeom>
              <a:avLst/>
              <a:gdLst/>
              <a:ahLst/>
              <a:cxnLst/>
              <a:rect l="l" t="t" r="r" b="b"/>
              <a:pathLst>
                <a:path w="6858000" h="97790">
                  <a:moveTo>
                    <a:pt x="6858000" y="0"/>
                  </a:moveTo>
                  <a:lnTo>
                    <a:pt x="0" y="0"/>
                  </a:lnTo>
                  <a:lnTo>
                    <a:pt x="0" y="97535"/>
                  </a:lnTo>
                  <a:lnTo>
                    <a:pt x="6858000" y="97535"/>
                  </a:lnTo>
                  <a:lnTo>
                    <a:pt x="6858000" y="0"/>
                  </a:lnTo>
                  <a:close/>
                </a:path>
              </a:pathLst>
            </a:custGeom>
            <a:solidFill>
              <a:srgbClr val="86AF49"/>
            </a:solidFill>
          </p:spPr>
          <p:txBody>
            <a:bodyPr wrap="square" lIns="0" tIns="0" rIns="0" bIns="0" rtlCol="0"/>
            <a:lstStyle/>
            <a:p>
              <a:endParaRPr dirty="0"/>
            </a:p>
          </p:txBody>
        </p:sp>
      </p:grpSp>
      <p:grpSp>
        <p:nvGrpSpPr>
          <p:cNvPr id="5" name="object 5"/>
          <p:cNvGrpSpPr/>
          <p:nvPr/>
        </p:nvGrpSpPr>
        <p:grpSpPr>
          <a:xfrm>
            <a:off x="6350" y="-74254"/>
            <a:ext cx="6851650" cy="1187450"/>
            <a:chOff x="0" y="2"/>
            <a:chExt cx="6851650" cy="1187450"/>
          </a:xfrm>
        </p:grpSpPr>
        <p:pic>
          <p:nvPicPr>
            <p:cNvPr id="6" name="object 6"/>
            <p:cNvPicPr/>
            <p:nvPr/>
          </p:nvPicPr>
          <p:blipFill>
            <a:blip r:embed="rId2" cstate="print"/>
            <a:stretch>
              <a:fillRect/>
            </a:stretch>
          </p:blipFill>
          <p:spPr>
            <a:xfrm>
              <a:off x="4893564" y="2"/>
              <a:ext cx="1957936" cy="1187190"/>
            </a:xfrm>
            <a:prstGeom prst="rect">
              <a:avLst/>
            </a:prstGeom>
          </p:spPr>
        </p:pic>
        <p:pic>
          <p:nvPicPr>
            <p:cNvPr id="7" name="object 7"/>
            <p:cNvPicPr/>
            <p:nvPr/>
          </p:nvPicPr>
          <p:blipFill>
            <a:blip r:embed="rId3" cstate="print"/>
            <a:stretch>
              <a:fillRect/>
            </a:stretch>
          </p:blipFill>
          <p:spPr>
            <a:xfrm>
              <a:off x="0" y="2"/>
              <a:ext cx="5102440" cy="1187190"/>
            </a:xfrm>
            <a:prstGeom prst="rect">
              <a:avLst/>
            </a:prstGeom>
          </p:spPr>
        </p:pic>
        <p:pic>
          <p:nvPicPr>
            <p:cNvPr id="8" name="object 8"/>
            <p:cNvPicPr/>
            <p:nvPr/>
          </p:nvPicPr>
          <p:blipFill>
            <a:blip r:embed="rId4" cstate="print"/>
            <a:stretch>
              <a:fillRect/>
            </a:stretch>
          </p:blipFill>
          <p:spPr>
            <a:xfrm>
              <a:off x="298704" y="257556"/>
              <a:ext cx="2039112" cy="562355"/>
            </a:xfrm>
            <a:prstGeom prst="rect">
              <a:avLst/>
            </a:prstGeom>
          </p:spPr>
        </p:pic>
        <p:sp>
          <p:nvSpPr>
            <p:cNvPr id="9" name="object 9"/>
            <p:cNvSpPr/>
            <p:nvPr/>
          </p:nvSpPr>
          <p:spPr>
            <a:xfrm>
              <a:off x="2719577" y="258317"/>
              <a:ext cx="5080" cy="554990"/>
            </a:xfrm>
            <a:custGeom>
              <a:avLst/>
              <a:gdLst/>
              <a:ahLst/>
              <a:cxnLst/>
              <a:rect l="l" t="t" r="r" b="b"/>
              <a:pathLst>
                <a:path w="5080" h="554990">
                  <a:moveTo>
                    <a:pt x="0" y="0"/>
                  </a:moveTo>
                  <a:lnTo>
                    <a:pt x="4826" y="554481"/>
                  </a:lnTo>
                </a:path>
              </a:pathLst>
            </a:custGeom>
            <a:ln w="19812">
              <a:solidFill>
                <a:srgbClr val="7E7D73"/>
              </a:solidFill>
            </a:ln>
          </p:spPr>
          <p:txBody>
            <a:bodyPr wrap="square" lIns="0" tIns="0" rIns="0" bIns="0" rtlCol="0"/>
            <a:lstStyle/>
            <a:p>
              <a:endParaRPr dirty="0"/>
            </a:p>
          </p:txBody>
        </p:sp>
      </p:grpSp>
      <p:sp>
        <p:nvSpPr>
          <p:cNvPr id="10" name="object 10"/>
          <p:cNvSpPr txBox="1"/>
          <p:nvPr/>
        </p:nvSpPr>
        <p:spPr>
          <a:xfrm>
            <a:off x="2798826" y="309498"/>
            <a:ext cx="2886710" cy="531556"/>
          </a:xfrm>
          <a:prstGeom prst="rect">
            <a:avLst/>
          </a:prstGeom>
        </p:spPr>
        <p:txBody>
          <a:bodyPr vert="horz" wrap="square" lIns="0" tIns="43815" rIns="0" bIns="0" rtlCol="0">
            <a:spAutoFit/>
          </a:bodyPr>
          <a:lstStyle/>
          <a:p>
            <a:pPr marL="12700" marR="5080">
              <a:lnSpc>
                <a:spcPts val="1939"/>
              </a:lnSpc>
              <a:spcBef>
                <a:spcPts val="345"/>
              </a:spcBef>
            </a:pPr>
            <a:r>
              <a:rPr lang="en-GB" sz="1800" b="1" spc="-114" dirty="0">
                <a:solidFill>
                  <a:srgbClr val="7E7D73"/>
                </a:solidFill>
                <a:latin typeface="Lucida Sans"/>
                <a:cs typeface="Lucida Sans"/>
              </a:rPr>
              <a:t>Catalogue </a:t>
            </a:r>
            <a:r>
              <a:rPr lang="en-GB" sz="1800" b="1" spc="15" dirty="0">
                <a:solidFill>
                  <a:srgbClr val="7E7D73"/>
                </a:solidFill>
                <a:latin typeface="Lucida Sans"/>
                <a:cs typeface="Lucida Sans"/>
              </a:rPr>
              <a:t>M</a:t>
            </a:r>
            <a:r>
              <a:rPr lang="en-GB" sz="1800" b="1" spc="-75" dirty="0">
                <a:solidFill>
                  <a:srgbClr val="7E7D73"/>
                </a:solidFill>
                <a:latin typeface="Lucida Sans"/>
                <a:cs typeface="Lucida Sans"/>
              </a:rPr>
              <a:t>ai</a:t>
            </a:r>
            <a:r>
              <a:rPr lang="en-GB" sz="1800" b="1" spc="-50" dirty="0">
                <a:solidFill>
                  <a:srgbClr val="7E7D73"/>
                </a:solidFill>
                <a:latin typeface="Lucida Sans"/>
                <a:cs typeface="Lucida Sans"/>
              </a:rPr>
              <a:t>l</a:t>
            </a:r>
            <a:r>
              <a:rPr lang="en-GB" sz="1800" b="1" spc="-110" dirty="0">
                <a:solidFill>
                  <a:srgbClr val="7E7D73"/>
                </a:solidFill>
                <a:latin typeface="Lucida Sans"/>
                <a:cs typeface="Lucida Sans"/>
              </a:rPr>
              <a:t> </a:t>
            </a:r>
            <a:r>
              <a:rPr lang="en-GB" sz="1800" b="1" spc="-105" dirty="0">
                <a:solidFill>
                  <a:srgbClr val="7E7D73"/>
                </a:solidFill>
                <a:latin typeface="Lucida Sans"/>
                <a:cs typeface="Lucida Sans"/>
              </a:rPr>
              <a:t>C</a:t>
            </a:r>
            <a:r>
              <a:rPr lang="en-GB" sz="1800" b="1" spc="-90" dirty="0">
                <a:solidFill>
                  <a:srgbClr val="7E7D73"/>
                </a:solidFill>
                <a:latin typeface="Lucida Sans"/>
                <a:cs typeface="Lucida Sans"/>
              </a:rPr>
              <a:t>o</a:t>
            </a:r>
            <a:r>
              <a:rPr lang="en-GB" sz="1800" b="1" spc="-30" dirty="0">
                <a:solidFill>
                  <a:srgbClr val="7E7D73"/>
                </a:solidFill>
                <a:latin typeface="Lucida Sans"/>
                <a:cs typeface="Lucida Sans"/>
              </a:rPr>
              <a:t>nt</a:t>
            </a:r>
            <a:r>
              <a:rPr lang="en-GB" sz="1800" b="1" spc="-40" dirty="0">
                <a:solidFill>
                  <a:srgbClr val="7E7D73"/>
                </a:solidFill>
                <a:latin typeface="Lucida Sans"/>
                <a:cs typeface="Lucida Sans"/>
              </a:rPr>
              <a:t>e</a:t>
            </a:r>
            <a:r>
              <a:rPr lang="en-GB" sz="1800" b="1" spc="-35" dirty="0">
                <a:solidFill>
                  <a:srgbClr val="7E7D73"/>
                </a:solidFill>
                <a:latin typeface="Lucida Sans"/>
                <a:cs typeface="Lucida Sans"/>
              </a:rPr>
              <a:t>nt</a:t>
            </a:r>
            <a:r>
              <a:rPr lang="en-GB" sz="1800" b="1" spc="-110" dirty="0">
                <a:solidFill>
                  <a:srgbClr val="7E7D73"/>
                </a:solidFill>
                <a:latin typeface="Lucida Sans"/>
                <a:cs typeface="Lucida Sans"/>
              </a:rPr>
              <a:t> </a:t>
            </a:r>
            <a:r>
              <a:rPr lang="en-GB" sz="1800" b="1" spc="-65" dirty="0">
                <a:solidFill>
                  <a:srgbClr val="7E7D73"/>
                </a:solidFill>
                <a:latin typeface="Lucida Sans"/>
                <a:cs typeface="Lucida Sans"/>
              </a:rPr>
              <a:t>Gui</a:t>
            </a:r>
            <a:r>
              <a:rPr lang="en-GB" sz="1800" b="1" spc="-75" dirty="0">
                <a:solidFill>
                  <a:srgbClr val="7E7D73"/>
                </a:solidFill>
                <a:latin typeface="Lucida Sans"/>
                <a:cs typeface="Lucida Sans"/>
              </a:rPr>
              <a:t>d</a:t>
            </a:r>
            <a:r>
              <a:rPr lang="en-GB" sz="1800" b="1" spc="-20" dirty="0">
                <a:solidFill>
                  <a:srgbClr val="7E7D73"/>
                </a:solidFill>
                <a:latin typeface="Lucida Sans"/>
                <a:cs typeface="Lucida Sans"/>
              </a:rPr>
              <a:t>e</a:t>
            </a:r>
            <a:endParaRPr lang="en-GB" sz="1800" dirty="0">
              <a:latin typeface="Lucida Sans"/>
              <a:cs typeface="Lucida Sans"/>
            </a:endParaRPr>
          </a:p>
        </p:txBody>
      </p:sp>
      <p:sp>
        <p:nvSpPr>
          <p:cNvPr id="11" name="object 11"/>
          <p:cNvSpPr txBox="1"/>
          <p:nvPr/>
        </p:nvSpPr>
        <p:spPr>
          <a:xfrm>
            <a:off x="272075" y="1152413"/>
            <a:ext cx="6080760" cy="791241"/>
          </a:xfrm>
          <a:prstGeom prst="rect">
            <a:avLst/>
          </a:prstGeom>
        </p:spPr>
        <p:txBody>
          <a:bodyPr vert="horz" wrap="square" lIns="0" tIns="29209" rIns="0" bIns="0" rtlCol="0">
            <a:spAutoFit/>
          </a:bodyPr>
          <a:lstStyle/>
          <a:p>
            <a:pPr marL="12700" marR="5080" algn="just">
              <a:lnSpc>
                <a:spcPct val="90000"/>
              </a:lnSpc>
              <a:spcBef>
                <a:spcPts val="229"/>
              </a:spcBef>
              <a:tabLst>
                <a:tab pos="5935980" algn="l"/>
              </a:tabLst>
            </a:pPr>
            <a:r>
              <a:rPr lang="en-US" sz="1100" spc="-30" dirty="0">
                <a:latin typeface="+mj-lt"/>
                <a:cs typeface="Lucida Sans Unicode"/>
              </a:rPr>
              <a:t>The list of mailing examples below is indicative and for guidance only. Each request to post Catalogue Mail must be considered individually on its own merits to determine whether they qualify for this Service. All Mailing Items to qualify must be addressed and must comprise a largely uniform message with the primary purpose of promoting the sale or use of products or services, or to encourage contribution to or support of a cause. *The list is not absolute or exhaustive and is to be used as a helpful guide only*</a:t>
            </a:r>
            <a:endParaRPr sz="1100" dirty="0">
              <a:latin typeface="+mj-lt"/>
              <a:cs typeface="Lucida Sans Unicode"/>
            </a:endParaRPr>
          </a:p>
        </p:txBody>
      </p:sp>
      <p:sp>
        <p:nvSpPr>
          <p:cNvPr id="98" name="object 98"/>
          <p:cNvSpPr txBox="1"/>
          <p:nvPr/>
        </p:nvSpPr>
        <p:spPr>
          <a:xfrm>
            <a:off x="237439" y="8699427"/>
            <a:ext cx="6322060" cy="172720"/>
          </a:xfrm>
          <a:prstGeom prst="rect">
            <a:avLst/>
          </a:prstGeom>
        </p:spPr>
        <p:txBody>
          <a:bodyPr vert="horz" wrap="square" lIns="0" tIns="8255" rIns="0" bIns="0" rtlCol="0">
            <a:spAutoFit/>
          </a:bodyPr>
          <a:lstStyle/>
          <a:p>
            <a:pPr>
              <a:lnSpc>
                <a:spcPct val="100000"/>
              </a:lnSpc>
              <a:spcBef>
                <a:spcPts val="65"/>
              </a:spcBef>
              <a:tabLst>
                <a:tab pos="4255135" algn="l"/>
              </a:tabLst>
            </a:pPr>
            <a:r>
              <a:rPr sz="1000" spc="-20" dirty="0">
                <a:solidFill>
                  <a:srgbClr val="FFFFFF"/>
                </a:solidFill>
                <a:latin typeface="Lucida Sans Unicode"/>
                <a:cs typeface="Lucida Sans Unicode"/>
                <a:hlinkClick r:id="rId5"/>
              </a:rPr>
              <a:t>www.the</a:t>
            </a:r>
            <a:r>
              <a:rPr sz="1000" b="1" spc="-20" dirty="0">
                <a:solidFill>
                  <a:srgbClr val="FFFFFF"/>
                </a:solidFill>
                <a:latin typeface="Tahoma"/>
                <a:cs typeface="Tahoma"/>
                <a:hlinkClick r:id="rId5"/>
              </a:rPr>
              <a:t>delivery</a:t>
            </a:r>
            <a:r>
              <a:rPr sz="1000" spc="-20" dirty="0">
                <a:solidFill>
                  <a:srgbClr val="FFFFFF"/>
                </a:solidFill>
                <a:latin typeface="Lucida Sans Unicode"/>
                <a:cs typeface="Lucida Sans Unicode"/>
                <a:hlinkClick r:id="rId5"/>
              </a:rPr>
              <a:t>group.co.uk</a:t>
            </a:r>
            <a:r>
              <a:rPr sz="1000" spc="-20" dirty="0">
                <a:solidFill>
                  <a:srgbClr val="FFFFFF"/>
                </a:solidFill>
                <a:latin typeface="Lucida Sans Unicode"/>
                <a:cs typeface="Lucida Sans Unicode"/>
              </a:rPr>
              <a:t>	</a:t>
            </a:r>
            <a:r>
              <a:rPr sz="1000" spc="20" dirty="0">
                <a:solidFill>
                  <a:srgbClr val="FFFFFF"/>
                </a:solidFill>
                <a:latin typeface="Tahoma"/>
                <a:cs typeface="Tahoma"/>
              </a:rPr>
              <a:t>People</a:t>
            </a:r>
            <a:r>
              <a:rPr sz="1000" spc="-35" dirty="0">
                <a:solidFill>
                  <a:srgbClr val="FFFFFF"/>
                </a:solidFill>
                <a:latin typeface="Tahoma"/>
                <a:cs typeface="Tahoma"/>
              </a:rPr>
              <a:t> </a:t>
            </a:r>
            <a:r>
              <a:rPr sz="1000" spc="155" dirty="0">
                <a:solidFill>
                  <a:srgbClr val="86AF49"/>
                </a:solidFill>
                <a:latin typeface="Tahoma"/>
                <a:cs typeface="Tahoma"/>
              </a:rPr>
              <a:t>|</a:t>
            </a:r>
            <a:r>
              <a:rPr sz="1000" spc="-45" dirty="0">
                <a:solidFill>
                  <a:srgbClr val="86AF49"/>
                </a:solidFill>
                <a:latin typeface="Tahoma"/>
                <a:cs typeface="Tahoma"/>
              </a:rPr>
              <a:t> </a:t>
            </a:r>
            <a:r>
              <a:rPr sz="1000" spc="15" dirty="0">
                <a:solidFill>
                  <a:srgbClr val="FFFFFF"/>
                </a:solidFill>
                <a:latin typeface="Tahoma"/>
                <a:cs typeface="Tahoma"/>
              </a:rPr>
              <a:t>Partnership</a:t>
            </a:r>
            <a:r>
              <a:rPr sz="1000" spc="-50" dirty="0">
                <a:solidFill>
                  <a:srgbClr val="FFFFFF"/>
                </a:solidFill>
                <a:latin typeface="Tahoma"/>
                <a:cs typeface="Tahoma"/>
              </a:rPr>
              <a:t> </a:t>
            </a:r>
            <a:r>
              <a:rPr sz="1000" spc="155" dirty="0">
                <a:solidFill>
                  <a:srgbClr val="86AF49"/>
                </a:solidFill>
                <a:latin typeface="Tahoma"/>
                <a:cs typeface="Tahoma"/>
              </a:rPr>
              <a:t>|</a:t>
            </a:r>
            <a:r>
              <a:rPr sz="1000" spc="-45" dirty="0">
                <a:solidFill>
                  <a:srgbClr val="86AF49"/>
                </a:solidFill>
                <a:latin typeface="Tahoma"/>
                <a:cs typeface="Tahoma"/>
              </a:rPr>
              <a:t> </a:t>
            </a:r>
            <a:r>
              <a:rPr sz="1000" spc="15" dirty="0">
                <a:solidFill>
                  <a:srgbClr val="FFFFFF"/>
                </a:solidFill>
                <a:latin typeface="Tahoma"/>
                <a:cs typeface="Tahoma"/>
              </a:rPr>
              <a:t>Performance</a:t>
            </a:r>
            <a:endParaRPr sz="1000" dirty="0">
              <a:latin typeface="Tahoma"/>
              <a:cs typeface="Tahoma"/>
            </a:endParaRPr>
          </a:p>
        </p:txBody>
      </p:sp>
      <p:sp>
        <p:nvSpPr>
          <p:cNvPr id="99" name="object 99"/>
          <p:cNvSpPr txBox="1"/>
          <p:nvPr/>
        </p:nvSpPr>
        <p:spPr>
          <a:xfrm>
            <a:off x="224739" y="8686727"/>
            <a:ext cx="1758314" cy="198120"/>
          </a:xfrm>
          <a:prstGeom prst="rect">
            <a:avLst/>
          </a:prstGeom>
        </p:spPr>
        <p:txBody>
          <a:bodyPr vert="horz" wrap="square" lIns="0" tIns="20955" rIns="0" bIns="0" rtlCol="0">
            <a:spAutoFit/>
          </a:bodyPr>
          <a:lstStyle/>
          <a:p>
            <a:pPr marL="12700">
              <a:lnSpc>
                <a:spcPct val="100000"/>
              </a:lnSpc>
              <a:spcBef>
                <a:spcPts val="165"/>
              </a:spcBef>
            </a:pPr>
            <a:r>
              <a:rPr sz="1000" spc="-20" dirty="0">
                <a:solidFill>
                  <a:srgbClr val="FFFFFF"/>
                </a:solidFill>
                <a:latin typeface="Lucida Sans Unicode"/>
                <a:cs typeface="Lucida Sans Unicode"/>
                <a:hlinkClick r:id="rId5"/>
              </a:rPr>
              <a:t>www.the</a:t>
            </a:r>
            <a:r>
              <a:rPr sz="1000" b="1" spc="-20" dirty="0">
                <a:solidFill>
                  <a:srgbClr val="FFFFFF"/>
                </a:solidFill>
                <a:latin typeface="Tahoma"/>
                <a:cs typeface="Tahoma"/>
                <a:hlinkClick r:id="rId5"/>
              </a:rPr>
              <a:t>delivery</a:t>
            </a:r>
            <a:r>
              <a:rPr sz="1000" spc="-20" dirty="0">
                <a:solidFill>
                  <a:srgbClr val="FFFFFF"/>
                </a:solidFill>
                <a:latin typeface="Lucida Sans Unicode"/>
                <a:cs typeface="Lucida Sans Unicode"/>
                <a:hlinkClick r:id="rId5"/>
              </a:rPr>
              <a:t>group.co.uk</a:t>
            </a:r>
            <a:endParaRPr sz="1000" dirty="0">
              <a:latin typeface="Lucida Sans Unicode"/>
              <a:cs typeface="Lucida Sans Unicode"/>
            </a:endParaRPr>
          </a:p>
        </p:txBody>
      </p:sp>
      <p:sp>
        <p:nvSpPr>
          <p:cNvPr id="100" name="object 100"/>
          <p:cNvSpPr txBox="1">
            <a:spLocks noGrp="1"/>
          </p:cNvSpPr>
          <p:nvPr>
            <p:ph type="ftr" sz="quarter" idx="5"/>
          </p:nvPr>
        </p:nvSpPr>
        <p:spPr>
          <a:prstGeom prst="rect">
            <a:avLst/>
          </a:prstGeom>
        </p:spPr>
        <p:txBody>
          <a:bodyPr vert="horz" wrap="square" lIns="0" tIns="20955" rIns="0" bIns="0" rtlCol="0">
            <a:spAutoFit/>
          </a:bodyPr>
          <a:lstStyle/>
          <a:p>
            <a:pPr marL="12700">
              <a:lnSpc>
                <a:spcPct val="100000"/>
              </a:lnSpc>
              <a:spcBef>
                <a:spcPts val="165"/>
              </a:spcBef>
            </a:pPr>
            <a:r>
              <a:rPr spc="20" dirty="0"/>
              <a:t>People</a:t>
            </a:r>
            <a:r>
              <a:rPr spc="-40" dirty="0"/>
              <a:t> </a:t>
            </a:r>
            <a:r>
              <a:rPr spc="155" dirty="0">
                <a:solidFill>
                  <a:srgbClr val="86AF49"/>
                </a:solidFill>
              </a:rPr>
              <a:t>|</a:t>
            </a:r>
            <a:r>
              <a:rPr spc="-40" dirty="0">
                <a:solidFill>
                  <a:srgbClr val="86AF49"/>
                </a:solidFill>
              </a:rPr>
              <a:t> </a:t>
            </a:r>
            <a:r>
              <a:rPr spc="15" dirty="0"/>
              <a:t>Partnership</a:t>
            </a:r>
            <a:r>
              <a:rPr spc="-50" dirty="0"/>
              <a:t> </a:t>
            </a:r>
            <a:r>
              <a:rPr spc="155" dirty="0">
                <a:solidFill>
                  <a:srgbClr val="86AF49"/>
                </a:solidFill>
              </a:rPr>
              <a:t>|</a:t>
            </a:r>
            <a:r>
              <a:rPr spc="-45" dirty="0">
                <a:solidFill>
                  <a:srgbClr val="86AF49"/>
                </a:solidFill>
              </a:rPr>
              <a:t> </a:t>
            </a:r>
            <a:r>
              <a:rPr spc="15" dirty="0"/>
              <a:t>Performance</a:t>
            </a:r>
          </a:p>
        </p:txBody>
      </p:sp>
      <p:graphicFrame>
        <p:nvGraphicFramePr>
          <p:cNvPr id="14" name="Table 13">
            <a:extLst>
              <a:ext uri="{FF2B5EF4-FFF2-40B4-BE49-F238E27FC236}">
                <a16:creationId xmlns:a16="http://schemas.microsoft.com/office/drawing/2014/main" id="{D9D3ADD7-0F85-4F86-A46B-D38C1525A579}"/>
              </a:ext>
            </a:extLst>
          </p:cNvPr>
          <p:cNvGraphicFramePr>
            <a:graphicFrameLocks noGrp="1"/>
          </p:cNvGraphicFramePr>
          <p:nvPr>
            <p:extLst>
              <p:ext uri="{D42A27DB-BD31-4B8C-83A1-F6EECF244321}">
                <p14:modId xmlns:p14="http://schemas.microsoft.com/office/powerpoint/2010/main" val="3019289810"/>
              </p:ext>
            </p:extLst>
          </p:nvPr>
        </p:nvGraphicFramePr>
        <p:xfrm>
          <a:off x="237439" y="2069475"/>
          <a:ext cx="5943345" cy="5323981"/>
        </p:xfrm>
        <a:graphic>
          <a:graphicData uri="http://schemas.openxmlformats.org/drawingml/2006/table">
            <a:tbl>
              <a:tblPr/>
              <a:tblGrid>
                <a:gridCol w="2428902">
                  <a:extLst>
                    <a:ext uri="{9D8B030D-6E8A-4147-A177-3AD203B41FA5}">
                      <a16:colId xmlns:a16="http://schemas.microsoft.com/office/drawing/2014/main" val="2844140673"/>
                    </a:ext>
                  </a:extLst>
                </a:gridCol>
                <a:gridCol w="1356927">
                  <a:extLst>
                    <a:ext uri="{9D8B030D-6E8A-4147-A177-3AD203B41FA5}">
                      <a16:colId xmlns:a16="http://schemas.microsoft.com/office/drawing/2014/main" val="2464007776"/>
                    </a:ext>
                  </a:extLst>
                </a:gridCol>
                <a:gridCol w="2157516">
                  <a:extLst>
                    <a:ext uri="{9D8B030D-6E8A-4147-A177-3AD203B41FA5}">
                      <a16:colId xmlns:a16="http://schemas.microsoft.com/office/drawing/2014/main" val="3967772308"/>
                    </a:ext>
                  </a:extLst>
                </a:gridCol>
              </a:tblGrid>
              <a:tr h="543490">
                <a:tc>
                  <a:txBody>
                    <a:bodyPr/>
                    <a:lstStyle/>
                    <a:p>
                      <a:pPr algn="ctr" fontAlgn="ctr"/>
                      <a:r>
                        <a:rPr lang="en-GB" sz="1200" b="1" i="0" u="none" strike="noStrike" dirty="0">
                          <a:solidFill>
                            <a:srgbClr val="000000"/>
                          </a:solidFill>
                          <a:effectLst/>
                          <a:latin typeface="Calibri" panose="020F0502020204030204" pitchFamily="34" charset="0"/>
                        </a:rPr>
                        <a:t>Example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AF49"/>
                    </a:solidFill>
                  </a:tcPr>
                </a:tc>
                <a:tc>
                  <a:txBody>
                    <a:bodyPr/>
                    <a:lstStyle/>
                    <a:p>
                      <a:pPr algn="ctr" fontAlgn="ctr"/>
                      <a:r>
                        <a:rPr lang="en-GB" sz="1200" b="1" i="0" u="none" strike="noStrike">
                          <a:solidFill>
                            <a:srgbClr val="000000"/>
                          </a:solidFill>
                          <a:effectLst/>
                          <a:latin typeface="Calibri" panose="020F0502020204030204" pitchFamily="34" charset="0"/>
                        </a:rPr>
                        <a:t>Catalogue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AF49"/>
                    </a:solidFill>
                  </a:tcPr>
                </a:tc>
                <a:tc>
                  <a:txBody>
                    <a:bodyPr/>
                    <a:lstStyle/>
                    <a:p>
                      <a:pPr algn="ctr" fontAlgn="ctr"/>
                      <a:r>
                        <a:rPr lang="en-GB" sz="1200" b="1" i="0" u="none" strike="noStrike">
                          <a:solidFill>
                            <a:srgbClr val="000000"/>
                          </a:solidFill>
                          <a:effectLst/>
                          <a:latin typeface="Calibri" panose="020F0502020204030204" pitchFamily="34" charset="0"/>
                        </a:rPr>
                        <a:t> Explanation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AF49"/>
                    </a:solidFill>
                  </a:tcPr>
                </a:tc>
                <a:extLst>
                  <a:ext uri="{0D108BD9-81ED-4DB2-BD59-A6C34878D82A}">
                    <a16:rowId xmlns:a16="http://schemas.microsoft.com/office/drawing/2014/main" val="214683864"/>
                  </a:ext>
                </a:extLst>
              </a:tr>
              <a:tr h="576765">
                <a:tc>
                  <a:txBody>
                    <a:bodyPr/>
                    <a:lstStyle/>
                    <a:p>
                      <a:pPr algn="ctr" fontAlgn="ctr"/>
                      <a:r>
                        <a:rPr lang="en-GB" sz="1000" b="0" i="0" u="none" strike="noStrike" dirty="0">
                          <a:solidFill>
                            <a:srgbClr val="000000"/>
                          </a:solidFill>
                          <a:effectLst/>
                          <a:latin typeface="Calibri" panose="020F0502020204030204" pitchFamily="34" charset="0"/>
                        </a:rPr>
                        <a:t>A mail order company sending its new or seasonal catalogue to an existing customer base.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6100"/>
                          </a:solidFill>
                          <a:effectLst/>
                          <a:latin typeface="Calibri" panose="020F0502020204030204" pitchFamily="34" charset="0"/>
                        </a:rPr>
                        <a:t>Yes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GB" sz="1000" b="0" i="0" u="none" strike="noStrike">
                          <a:solidFill>
                            <a:srgbClr val="000000"/>
                          </a:solidFill>
                          <a:effectLst/>
                          <a:latin typeface="Calibri" panose="020F0502020204030204" pitchFamily="34" charset="0"/>
                        </a:rPr>
                        <a:t>List of goods or services and direct sell from the page.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2718399"/>
                  </a:ext>
                </a:extLst>
              </a:tr>
              <a:tr h="576765">
                <a:tc>
                  <a:txBody>
                    <a:bodyPr/>
                    <a:lstStyle/>
                    <a:p>
                      <a:pPr algn="ctr" fontAlgn="ctr"/>
                      <a:r>
                        <a:rPr lang="en-GB" sz="1000" b="0" i="0" u="none" strike="noStrike">
                          <a:solidFill>
                            <a:srgbClr val="000000"/>
                          </a:solidFill>
                          <a:effectLst/>
                          <a:latin typeface="Calibri" panose="020F0502020204030204" pitchFamily="34" charset="0"/>
                        </a:rPr>
                        <a:t>A mail order company sending its new or seasonal catalogue to a prospective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6100"/>
                          </a:solidFill>
                          <a:effectLst/>
                          <a:latin typeface="Calibri" panose="020F0502020204030204" pitchFamily="34" charset="0"/>
                        </a:rPr>
                        <a:t>Yes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GB" sz="1000" b="0" i="0" u="none" strike="noStrike">
                          <a:solidFill>
                            <a:srgbClr val="000000"/>
                          </a:solidFill>
                          <a:effectLst/>
                          <a:latin typeface="Calibri" panose="020F0502020204030204" pitchFamily="34" charset="0"/>
                        </a:rPr>
                        <a:t>List of goods or services and direct sell from the page.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1934930"/>
                  </a:ext>
                </a:extLst>
              </a:tr>
              <a:tr h="765322">
                <a:tc>
                  <a:txBody>
                    <a:bodyPr/>
                    <a:lstStyle/>
                    <a:p>
                      <a:pPr algn="ctr" fontAlgn="ctr"/>
                      <a:r>
                        <a:rPr lang="en-GB" sz="1000" b="0" i="0" u="none" strike="noStrike">
                          <a:solidFill>
                            <a:srgbClr val="000000"/>
                          </a:solidFill>
                          <a:effectLst/>
                          <a:latin typeface="Calibri" panose="020F0502020204030204" pitchFamily="34" charset="0"/>
                        </a:rPr>
                        <a:t>A mail order company sending a postcard with  a discount code to a customer who has already received a catalogue.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9C0006"/>
                          </a:solidFill>
                          <a:effectLst/>
                          <a:latin typeface="Calibri" panose="020F0502020204030204" pitchFamily="34" charset="0"/>
                        </a:rPr>
                        <a:t>No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GB" sz="1000" b="0" i="0" u="none" strike="noStrike">
                          <a:solidFill>
                            <a:srgbClr val="000000"/>
                          </a:solidFill>
                          <a:effectLst/>
                          <a:latin typeface="Calibri" panose="020F0502020204030204" pitchFamily="34" charset="0"/>
                        </a:rPr>
                        <a:t>Not a list of goods or services.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908594"/>
                  </a:ext>
                </a:extLst>
              </a:tr>
              <a:tr h="765322">
                <a:tc>
                  <a:txBody>
                    <a:bodyPr/>
                    <a:lstStyle/>
                    <a:p>
                      <a:pPr algn="ctr" fontAlgn="ctr"/>
                      <a:r>
                        <a:rPr lang="en-GB" sz="1000" b="0" i="0" u="none" strike="noStrike">
                          <a:solidFill>
                            <a:srgbClr val="000000"/>
                          </a:solidFill>
                          <a:effectLst/>
                          <a:latin typeface="Calibri" panose="020F0502020204030204" pitchFamily="34" charset="0"/>
                        </a:rPr>
                        <a:t>A travel company sending its new or seasonal holiday brochure to an existing or prospective customer base.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6100"/>
                          </a:solidFill>
                          <a:effectLst/>
                          <a:latin typeface="Calibri" panose="020F0502020204030204" pitchFamily="34" charset="0"/>
                        </a:rPr>
                        <a:t>Yes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GB" sz="1000" b="0" i="0" u="none" strike="noStrike">
                          <a:solidFill>
                            <a:srgbClr val="000000"/>
                          </a:solidFill>
                          <a:effectLst/>
                          <a:latin typeface="Calibri" panose="020F0502020204030204" pitchFamily="34" charset="0"/>
                        </a:rPr>
                        <a:t>Provided the brochure is primarily a list of holidays and options with prices clearly displayed.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9254556"/>
                  </a:ext>
                </a:extLst>
              </a:tr>
              <a:tr h="953880">
                <a:tc>
                  <a:txBody>
                    <a:bodyPr/>
                    <a:lstStyle/>
                    <a:p>
                      <a:pPr algn="ctr" fontAlgn="ctr"/>
                      <a:r>
                        <a:rPr lang="en-GB" sz="1000" b="0" i="0" u="none" strike="noStrike">
                          <a:solidFill>
                            <a:srgbClr val="000000"/>
                          </a:solidFill>
                          <a:effectLst/>
                          <a:latin typeface="Calibri" panose="020F0502020204030204" pitchFamily="34" charset="0"/>
                        </a:rPr>
                        <a:t>A tourist office promoting a holiday destination by mailing a brochure to an existing or prospective customer base.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9C0006"/>
                          </a:solidFill>
                          <a:effectLst/>
                          <a:latin typeface="Calibri" panose="020F0502020204030204" pitchFamily="34" charset="0"/>
                        </a:rPr>
                        <a:t>No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GB" sz="1000" b="0" i="0" u="none" strike="noStrike" dirty="0">
                          <a:solidFill>
                            <a:srgbClr val="000000"/>
                          </a:solidFill>
                          <a:effectLst/>
                          <a:latin typeface="Calibri" panose="020F0502020204030204" pitchFamily="34" charset="0"/>
                        </a:rPr>
                        <a:t>The brochure is promoting a country or a region. It is not primarily a list of good and services.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5912554"/>
                  </a:ext>
                </a:extLst>
              </a:tr>
              <a:tr h="1142437">
                <a:tc>
                  <a:txBody>
                    <a:bodyPr/>
                    <a:lstStyle/>
                    <a:p>
                      <a:pPr algn="ctr" fontAlgn="ctr"/>
                      <a:r>
                        <a:rPr lang="en-GB" sz="1000" b="0" i="0" u="none" strike="noStrike">
                          <a:solidFill>
                            <a:srgbClr val="000000"/>
                          </a:solidFill>
                          <a:effectLst/>
                          <a:latin typeface="Calibri" panose="020F0502020204030204" pitchFamily="34" charset="0"/>
                        </a:rPr>
                        <a:t>A brochure in support of a new car launch.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9C0006"/>
                          </a:solidFill>
                          <a:effectLst/>
                          <a:latin typeface="Calibri" panose="020F0502020204030204" pitchFamily="34" charset="0"/>
                        </a:rPr>
                        <a:t>No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GB" sz="1000" b="0" i="0" u="none" strike="noStrike" dirty="0">
                          <a:solidFill>
                            <a:srgbClr val="000000"/>
                          </a:solidFill>
                          <a:effectLst/>
                          <a:latin typeface="Calibri" panose="020F0502020204030204" pitchFamily="34" charset="0"/>
                        </a:rPr>
                        <a:t>Not a list of goods or services; the prices are illustrative ranges. Does not sell directly from the page but pushes to dealerships.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816058"/>
                  </a:ext>
                </a:extLst>
              </a:tr>
            </a:tbl>
          </a:graphicData>
        </a:graphic>
      </p:graphicFrame>
      <p:sp>
        <p:nvSpPr>
          <p:cNvPr id="19" name="TextBox 18">
            <a:extLst>
              <a:ext uri="{FF2B5EF4-FFF2-40B4-BE49-F238E27FC236}">
                <a16:creationId xmlns:a16="http://schemas.microsoft.com/office/drawing/2014/main" id="{A74973E2-F1B6-4E61-8F56-315652BCC548}"/>
              </a:ext>
            </a:extLst>
          </p:cNvPr>
          <p:cNvSpPr txBox="1"/>
          <p:nvPr/>
        </p:nvSpPr>
        <p:spPr>
          <a:xfrm>
            <a:off x="298190" y="7839148"/>
            <a:ext cx="3969009" cy="461665"/>
          </a:xfrm>
          <a:prstGeom prst="rect">
            <a:avLst/>
          </a:prstGeom>
          <a:noFill/>
          <a:ln w="28575">
            <a:solidFill>
              <a:schemeClr val="accent3">
                <a:lumMod val="60000"/>
                <a:lumOff val="40000"/>
              </a:schemeClr>
            </a:solidFill>
          </a:ln>
        </p:spPr>
        <p:txBody>
          <a:bodyPr wrap="square">
            <a:spAutoFit/>
          </a:bodyPr>
          <a:lstStyle/>
          <a:p>
            <a:r>
              <a:rPr lang="en-GB" sz="800" dirty="0">
                <a:effectLst/>
                <a:latin typeface="Arial" panose="020B0604020202020204" pitchFamily="34" charset="0"/>
              </a:rPr>
              <a:t>The Delivery Group reserve the right to remove the advertising discount at any time before or after the mailing has been sent if it is found to be non-compliant in terms of content.</a:t>
            </a:r>
            <a:endParaRPr lang="en-GB" sz="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361</Words>
  <Application>Microsoft Office PowerPoint</Application>
  <PresentationFormat>On-screen Show (4:3)</PresentationFormat>
  <Paragraphs>27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Lucida Sans</vt:lpstr>
      <vt:lpstr>Lucida Sans Unicode</vt:lpstr>
      <vt:lpstr>Tahoma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Wood</dc:creator>
  <cp:lastModifiedBy>Justine Rowe</cp:lastModifiedBy>
  <cp:revision>5</cp:revision>
  <dcterms:created xsi:type="dcterms:W3CDTF">2021-05-13T11:48:46Z</dcterms:created>
  <dcterms:modified xsi:type="dcterms:W3CDTF">2022-01-25T18:07:54Z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2019-08-02T00:00:00Z</vt:filetime>
  </property>
  <property fmtid="{D5CDD505-2E9C-101B-9397-08002B2CF9AE}" pid="3" name="Creator">
    <vt:lpwstr>Microsoft® PowerPoint® 2013</vt:lpwstr>
  </property>
  <property fmtid="{D5CDD505-2E9C-101B-9397-08002B2CF9AE}" pid="4" name="LastSaved">
    <vt:filetime>2021-05-13T00:00:00Z</vt:filetime>
  </property>
</Properties>
</file>