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094" y="-25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2834640"/>
            <a:ext cx="58293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120640"/>
            <a:ext cx="48006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20" dirty="0"/>
              <a:t>People</a:t>
            </a:r>
            <a:r>
              <a:rPr spc="-40" dirty="0"/>
              <a:t> </a:t>
            </a:r>
            <a:r>
              <a:rPr spc="155" dirty="0">
                <a:solidFill>
                  <a:srgbClr val="86AF49"/>
                </a:solidFill>
              </a:rPr>
              <a:t>|</a:t>
            </a:r>
            <a:r>
              <a:rPr spc="-45" dirty="0">
                <a:solidFill>
                  <a:srgbClr val="86AF49"/>
                </a:solidFill>
              </a:rPr>
              <a:t> </a:t>
            </a:r>
            <a:r>
              <a:rPr spc="15" dirty="0"/>
              <a:t>Partnership</a:t>
            </a:r>
            <a:r>
              <a:rPr spc="-45" dirty="0"/>
              <a:t> </a:t>
            </a:r>
            <a:r>
              <a:rPr spc="155" dirty="0">
                <a:solidFill>
                  <a:srgbClr val="86AF49"/>
                </a:solidFill>
              </a:rPr>
              <a:t>|</a:t>
            </a:r>
            <a:r>
              <a:rPr spc="-45" dirty="0">
                <a:solidFill>
                  <a:srgbClr val="86AF49"/>
                </a:solidFill>
              </a:rPr>
              <a:t> </a:t>
            </a:r>
            <a:r>
              <a:rPr spc="15" dirty="0"/>
              <a:t>Performance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20" dirty="0"/>
              <a:t>People</a:t>
            </a:r>
            <a:r>
              <a:rPr spc="-40" dirty="0"/>
              <a:t> </a:t>
            </a:r>
            <a:r>
              <a:rPr spc="155" dirty="0">
                <a:solidFill>
                  <a:srgbClr val="86AF49"/>
                </a:solidFill>
              </a:rPr>
              <a:t>|</a:t>
            </a:r>
            <a:r>
              <a:rPr spc="-45" dirty="0">
                <a:solidFill>
                  <a:srgbClr val="86AF49"/>
                </a:solidFill>
              </a:rPr>
              <a:t> </a:t>
            </a:r>
            <a:r>
              <a:rPr spc="15" dirty="0"/>
              <a:t>Partnership</a:t>
            </a:r>
            <a:r>
              <a:rPr spc="-45" dirty="0"/>
              <a:t> </a:t>
            </a:r>
            <a:r>
              <a:rPr spc="155" dirty="0">
                <a:solidFill>
                  <a:srgbClr val="86AF49"/>
                </a:solidFill>
              </a:rPr>
              <a:t>|</a:t>
            </a:r>
            <a:r>
              <a:rPr spc="-45" dirty="0">
                <a:solidFill>
                  <a:srgbClr val="86AF49"/>
                </a:solidFill>
              </a:rPr>
              <a:t> </a:t>
            </a:r>
            <a:r>
              <a:rPr spc="15" dirty="0"/>
              <a:t>Performance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20" dirty="0"/>
              <a:t>People</a:t>
            </a:r>
            <a:r>
              <a:rPr spc="-40" dirty="0"/>
              <a:t> </a:t>
            </a:r>
            <a:r>
              <a:rPr spc="155" dirty="0">
                <a:solidFill>
                  <a:srgbClr val="86AF49"/>
                </a:solidFill>
              </a:rPr>
              <a:t>|</a:t>
            </a:r>
            <a:r>
              <a:rPr spc="-45" dirty="0">
                <a:solidFill>
                  <a:srgbClr val="86AF49"/>
                </a:solidFill>
              </a:rPr>
              <a:t> </a:t>
            </a:r>
            <a:r>
              <a:rPr spc="15" dirty="0"/>
              <a:t>Partnership</a:t>
            </a:r>
            <a:r>
              <a:rPr spc="-45" dirty="0"/>
              <a:t> </a:t>
            </a:r>
            <a:r>
              <a:rPr spc="155" dirty="0">
                <a:solidFill>
                  <a:srgbClr val="86AF49"/>
                </a:solidFill>
              </a:rPr>
              <a:t>|</a:t>
            </a:r>
            <a:r>
              <a:rPr spc="-45" dirty="0">
                <a:solidFill>
                  <a:srgbClr val="86AF49"/>
                </a:solidFill>
              </a:rPr>
              <a:t> </a:t>
            </a:r>
            <a:r>
              <a:rPr spc="15" dirty="0"/>
              <a:t>Performance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20" dirty="0"/>
              <a:t>People</a:t>
            </a:r>
            <a:r>
              <a:rPr spc="-40" dirty="0"/>
              <a:t> </a:t>
            </a:r>
            <a:r>
              <a:rPr spc="155" dirty="0">
                <a:solidFill>
                  <a:srgbClr val="86AF49"/>
                </a:solidFill>
              </a:rPr>
              <a:t>|</a:t>
            </a:r>
            <a:r>
              <a:rPr spc="-45" dirty="0">
                <a:solidFill>
                  <a:srgbClr val="86AF49"/>
                </a:solidFill>
              </a:rPr>
              <a:t> </a:t>
            </a:r>
            <a:r>
              <a:rPr spc="15" dirty="0"/>
              <a:t>Partnership</a:t>
            </a:r>
            <a:r>
              <a:rPr spc="-45" dirty="0"/>
              <a:t> </a:t>
            </a:r>
            <a:r>
              <a:rPr spc="155" dirty="0">
                <a:solidFill>
                  <a:srgbClr val="86AF49"/>
                </a:solidFill>
              </a:rPr>
              <a:t>|</a:t>
            </a:r>
            <a:r>
              <a:rPr spc="-45" dirty="0">
                <a:solidFill>
                  <a:srgbClr val="86AF49"/>
                </a:solidFill>
              </a:rPr>
              <a:t> </a:t>
            </a:r>
            <a:r>
              <a:rPr spc="15" dirty="0"/>
              <a:t>Performance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20" dirty="0"/>
              <a:t>People</a:t>
            </a:r>
            <a:r>
              <a:rPr spc="-40" dirty="0"/>
              <a:t> </a:t>
            </a:r>
            <a:r>
              <a:rPr spc="155" dirty="0">
                <a:solidFill>
                  <a:srgbClr val="86AF49"/>
                </a:solidFill>
              </a:rPr>
              <a:t>|</a:t>
            </a:r>
            <a:r>
              <a:rPr spc="-45" dirty="0">
                <a:solidFill>
                  <a:srgbClr val="86AF49"/>
                </a:solidFill>
              </a:rPr>
              <a:t> </a:t>
            </a:r>
            <a:r>
              <a:rPr spc="15" dirty="0"/>
              <a:t>Partnership</a:t>
            </a:r>
            <a:r>
              <a:rPr spc="-45" dirty="0"/>
              <a:t> </a:t>
            </a:r>
            <a:r>
              <a:rPr spc="155" dirty="0">
                <a:solidFill>
                  <a:srgbClr val="86AF49"/>
                </a:solidFill>
              </a:rPr>
              <a:t>|</a:t>
            </a:r>
            <a:r>
              <a:rPr spc="-45" dirty="0">
                <a:solidFill>
                  <a:srgbClr val="86AF49"/>
                </a:solidFill>
              </a:rPr>
              <a:t> </a:t>
            </a:r>
            <a:r>
              <a:rPr spc="15" dirty="0"/>
              <a:t>Performance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8447531"/>
            <a:ext cx="6858000" cy="696595"/>
          </a:xfrm>
          <a:custGeom>
            <a:avLst/>
            <a:gdLst/>
            <a:ahLst/>
            <a:cxnLst/>
            <a:rect l="l" t="t" r="r" b="b"/>
            <a:pathLst>
              <a:path w="6858000" h="696595">
                <a:moveTo>
                  <a:pt x="0" y="696467"/>
                </a:moveTo>
                <a:lnTo>
                  <a:pt x="6858000" y="696467"/>
                </a:lnTo>
                <a:lnTo>
                  <a:pt x="6858000" y="0"/>
                </a:lnTo>
                <a:lnTo>
                  <a:pt x="0" y="0"/>
                </a:lnTo>
                <a:lnTo>
                  <a:pt x="0" y="696467"/>
                </a:lnTo>
                <a:close/>
              </a:path>
            </a:pathLst>
          </a:custGeom>
          <a:solidFill>
            <a:srgbClr val="7E7D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8349995"/>
            <a:ext cx="6858000" cy="97790"/>
          </a:xfrm>
          <a:custGeom>
            <a:avLst/>
            <a:gdLst/>
            <a:ahLst/>
            <a:cxnLst/>
            <a:rect l="l" t="t" r="r" b="b"/>
            <a:pathLst>
              <a:path w="6858000" h="97790">
                <a:moveTo>
                  <a:pt x="6858000" y="0"/>
                </a:moveTo>
                <a:lnTo>
                  <a:pt x="0" y="0"/>
                </a:lnTo>
                <a:lnTo>
                  <a:pt x="0" y="97535"/>
                </a:lnTo>
                <a:lnTo>
                  <a:pt x="6858000" y="97535"/>
                </a:lnTo>
                <a:lnTo>
                  <a:pt x="6858000" y="0"/>
                </a:lnTo>
                <a:close/>
              </a:path>
            </a:pathLst>
          </a:custGeom>
          <a:solidFill>
            <a:srgbClr val="86AF4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93564" y="2"/>
            <a:ext cx="1957936" cy="118719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2"/>
            <a:ext cx="5102440" cy="118719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98704" y="257556"/>
            <a:ext cx="2039112" cy="56235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65760"/>
            <a:ext cx="6172200" cy="1463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103120"/>
            <a:ext cx="617220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80305" y="8687031"/>
            <a:ext cx="2091690" cy="198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20" dirty="0"/>
              <a:t>People</a:t>
            </a:r>
            <a:r>
              <a:rPr spc="-40" dirty="0"/>
              <a:t> </a:t>
            </a:r>
            <a:r>
              <a:rPr spc="155" dirty="0">
                <a:solidFill>
                  <a:srgbClr val="86AF49"/>
                </a:solidFill>
              </a:rPr>
              <a:t>|</a:t>
            </a:r>
            <a:r>
              <a:rPr spc="-45" dirty="0">
                <a:solidFill>
                  <a:srgbClr val="86AF49"/>
                </a:solidFill>
              </a:rPr>
              <a:t> </a:t>
            </a:r>
            <a:r>
              <a:rPr spc="15" dirty="0"/>
              <a:t>Partnership</a:t>
            </a:r>
            <a:r>
              <a:rPr spc="-45" dirty="0"/>
              <a:t> </a:t>
            </a:r>
            <a:r>
              <a:rPr spc="155" dirty="0">
                <a:solidFill>
                  <a:srgbClr val="86AF49"/>
                </a:solidFill>
              </a:rPr>
              <a:t>|</a:t>
            </a:r>
            <a:r>
              <a:rPr spc="-45" dirty="0">
                <a:solidFill>
                  <a:srgbClr val="86AF49"/>
                </a:solidFill>
              </a:rPr>
              <a:t> </a:t>
            </a:r>
            <a:r>
              <a:rPr spc="15" dirty="0"/>
              <a:t>Performance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deliverygroup.co.uk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dvertising@thedeliverygroup.co.uk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thedeliverygroup.co.uk/" TargetMode="External"/><Relationship Id="rId5" Type="http://schemas.openxmlformats.org/officeDocument/2006/relationships/hyperlink" Target="mailto:JIC@thedeliverygroup.co.uk" TargetMode="External"/><Relationship Id="rId4" Type="http://schemas.openxmlformats.org/officeDocument/2006/relationships/hyperlink" Target="mailto:ucid@thedeliverygroup.co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26168" y="240284"/>
            <a:ext cx="5080" cy="554990"/>
          </a:xfrm>
          <a:custGeom>
            <a:avLst/>
            <a:gdLst/>
            <a:ahLst/>
            <a:cxnLst/>
            <a:rect l="l" t="t" r="r" b="b"/>
            <a:pathLst>
              <a:path w="5080" h="554990">
                <a:moveTo>
                  <a:pt x="0" y="0"/>
                </a:moveTo>
                <a:lnTo>
                  <a:pt x="4826" y="554481"/>
                </a:lnTo>
              </a:path>
              <a:path w="5080" h="554990">
                <a:moveTo>
                  <a:pt x="0" y="0"/>
                </a:moveTo>
                <a:lnTo>
                  <a:pt x="4826" y="554481"/>
                </a:lnTo>
              </a:path>
            </a:pathLst>
          </a:custGeom>
          <a:ln w="19812">
            <a:solidFill>
              <a:srgbClr val="7E7D73"/>
            </a:solidFill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05417" y="414910"/>
            <a:ext cx="23717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65" dirty="0">
                <a:solidFill>
                  <a:srgbClr val="7E7D73"/>
                </a:solidFill>
                <a:latin typeface="+mj-lt"/>
                <a:cs typeface="Lucida Sans"/>
              </a:rPr>
              <a:t>Catalogue</a:t>
            </a:r>
            <a:r>
              <a:rPr sz="1800" b="1" spc="-105" dirty="0">
                <a:solidFill>
                  <a:srgbClr val="7E7D73"/>
                </a:solidFill>
                <a:latin typeface="+mj-lt"/>
                <a:cs typeface="Lucida Sans"/>
              </a:rPr>
              <a:t> </a:t>
            </a:r>
            <a:r>
              <a:rPr sz="1800" b="1" spc="15" dirty="0">
                <a:solidFill>
                  <a:srgbClr val="7E7D73"/>
                </a:solidFill>
                <a:latin typeface="+mj-lt"/>
                <a:cs typeface="Lucida Sans"/>
              </a:rPr>
              <a:t>M</a:t>
            </a:r>
            <a:r>
              <a:rPr sz="1800" b="1" spc="-75" dirty="0">
                <a:solidFill>
                  <a:srgbClr val="7E7D73"/>
                </a:solidFill>
                <a:latin typeface="+mj-lt"/>
                <a:cs typeface="Lucida Sans"/>
              </a:rPr>
              <a:t>ai</a:t>
            </a:r>
            <a:r>
              <a:rPr sz="1800" b="1" spc="-50" dirty="0">
                <a:solidFill>
                  <a:srgbClr val="7E7D73"/>
                </a:solidFill>
                <a:latin typeface="+mj-lt"/>
                <a:cs typeface="Lucida Sans"/>
              </a:rPr>
              <a:t>l</a:t>
            </a:r>
            <a:r>
              <a:rPr sz="1800" b="1" spc="-110" dirty="0">
                <a:solidFill>
                  <a:srgbClr val="7E7D73"/>
                </a:solidFill>
                <a:latin typeface="+mj-lt"/>
                <a:cs typeface="Lucida Sans"/>
              </a:rPr>
              <a:t> </a:t>
            </a:r>
            <a:r>
              <a:rPr sz="1800" b="1" spc="-55" dirty="0">
                <a:solidFill>
                  <a:srgbClr val="7E7D73"/>
                </a:solidFill>
                <a:latin typeface="+mj-lt"/>
                <a:cs typeface="Lucida Sans"/>
              </a:rPr>
              <a:t>Guide</a:t>
            </a:r>
            <a:endParaRPr sz="1800">
              <a:latin typeface="+mj-lt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1330" y="2030349"/>
            <a:ext cx="4286885" cy="18620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0" dirty="0">
                <a:solidFill>
                  <a:srgbClr val="86AF49"/>
                </a:solidFill>
                <a:latin typeface="+mj-lt"/>
                <a:cs typeface="Lucida Sans"/>
              </a:rPr>
              <a:t>1</a:t>
            </a:r>
            <a:r>
              <a:rPr sz="1200" b="1" spc="30" dirty="0">
                <a:solidFill>
                  <a:srgbClr val="86AF49"/>
                </a:solidFill>
                <a:latin typeface="+mj-lt"/>
                <a:cs typeface="Lucida Sans"/>
              </a:rPr>
              <a:t>.</a:t>
            </a:r>
            <a:r>
              <a:rPr sz="1200" b="1" spc="-80" dirty="0">
                <a:solidFill>
                  <a:srgbClr val="86AF49"/>
                </a:solidFill>
                <a:latin typeface="+mj-lt"/>
                <a:cs typeface="Lucida Sans"/>
              </a:rPr>
              <a:t> </a:t>
            </a:r>
            <a:r>
              <a:rPr sz="1200" b="1" spc="-20" dirty="0">
                <a:solidFill>
                  <a:srgbClr val="86AF49"/>
                </a:solidFill>
                <a:latin typeface="+mj-lt"/>
                <a:cs typeface="Lucida Sans"/>
              </a:rPr>
              <a:t>G</a:t>
            </a:r>
            <a:r>
              <a:rPr sz="1200" b="1" spc="-10" dirty="0">
                <a:solidFill>
                  <a:srgbClr val="86AF49"/>
                </a:solidFill>
                <a:latin typeface="+mj-lt"/>
                <a:cs typeface="Lucida Sans"/>
              </a:rPr>
              <a:t>e</a:t>
            </a:r>
            <a:r>
              <a:rPr sz="1200" b="1" spc="-20" dirty="0">
                <a:solidFill>
                  <a:srgbClr val="86AF49"/>
                </a:solidFill>
                <a:latin typeface="+mj-lt"/>
                <a:cs typeface="Lucida Sans"/>
              </a:rPr>
              <a:t>ne</a:t>
            </a:r>
            <a:r>
              <a:rPr sz="1200" b="1" spc="-60" dirty="0">
                <a:solidFill>
                  <a:srgbClr val="86AF49"/>
                </a:solidFill>
                <a:latin typeface="+mj-lt"/>
                <a:cs typeface="Lucida Sans"/>
              </a:rPr>
              <a:t>r</a:t>
            </a:r>
            <a:r>
              <a:rPr sz="1200" b="1" spc="-40" dirty="0">
                <a:solidFill>
                  <a:srgbClr val="86AF49"/>
                </a:solidFill>
                <a:latin typeface="+mj-lt"/>
                <a:cs typeface="Lucida Sans"/>
              </a:rPr>
              <a:t>al</a:t>
            </a:r>
            <a:endParaRPr sz="1200" dirty="0">
              <a:latin typeface="+mj-lt"/>
              <a:cs typeface="Lucida Sans"/>
            </a:endParaRPr>
          </a:p>
          <a:p>
            <a:pPr marL="12700" marR="5080" algn="just">
              <a:lnSpc>
                <a:spcPct val="100000"/>
              </a:lnSpc>
              <a:spcBef>
                <a:spcPts val="25"/>
              </a:spcBef>
            </a:pPr>
            <a:r>
              <a:rPr sz="900" b="1" spc="-5" dirty="0">
                <a:latin typeface="+mj-lt"/>
                <a:cs typeface="Arial"/>
              </a:rPr>
              <a:t>Does</a:t>
            </a:r>
            <a:r>
              <a:rPr sz="900" b="1" spc="5" dirty="0">
                <a:latin typeface="+mj-lt"/>
                <a:cs typeface="Arial"/>
              </a:rPr>
              <a:t> </a:t>
            </a:r>
            <a:r>
              <a:rPr sz="900" b="1" spc="50" dirty="0">
                <a:latin typeface="+mj-lt"/>
                <a:cs typeface="Arial"/>
              </a:rPr>
              <a:t>the</a:t>
            </a:r>
            <a:r>
              <a:rPr sz="900" b="1" dirty="0">
                <a:latin typeface="+mj-lt"/>
                <a:cs typeface="Arial"/>
              </a:rPr>
              <a:t> </a:t>
            </a:r>
            <a:r>
              <a:rPr sz="900" b="1" spc="35" dirty="0">
                <a:latin typeface="+mj-lt"/>
                <a:cs typeface="Calibri Light" panose="020F0302020204030204" pitchFamily="34" charset="0"/>
              </a:rPr>
              <a:t>content</a:t>
            </a:r>
            <a:r>
              <a:rPr sz="900" b="1" spc="5" dirty="0">
                <a:latin typeface="+mj-lt"/>
                <a:cs typeface="Arial"/>
              </a:rPr>
              <a:t> comprises</a:t>
            </a:r>
            <a:r>
              <a:rPr sz="900" b="1" spc="-5" dirty="0">
                <a:latin typeface="+mj-lt"/>
                <a:cs typeface="Arial"/>
              </a:rPr>
              <a:t> </a:t>
            </a:r>
            <a:r>
              <a:rPr sz="900" b="1" spc="40" dirty="0">
                <a:latin typeface="+mj-lt"/>
                <a:cs typeface="Arial"/>
              </a:rPr>
              <a:t>a</a:t>
            </a:r>
            <a:r>
              <a:rPr sz="900" b="1" spc="5" dirty="0">
                <a:latin typeface="+mj-lt"/>
                <a:cs typeface="Arial"/>
              </a:rPr>
              <a:t> </a:t>
            </a:r>
            <a:r>
              <a:rPr sz="900" b="1" spc="15" dirty="0">
                <a:latin typeface="+mj-lt"/>
                <a:cs typeface="Arial"/>
              </a:rPr>
              <a:t>list</a:t>
            </a:r>
            <a:r>
              <a:rPr sz="900" b="1" spc="10" dirty="0">
                <a:latin typeface="+mj-lt"/>
                <a:cs typeface="Arial"/>
              </a:rPr>
              <a:t> </a:t>
            </a:r>
            <a:r>
              <a:rPr sz="900" b="1" spc="20" dirty="0">
                <a:latin typeface="+mj-lt"/>
                <a:cs typeface="Arial"/>
              </a:rPr>
              <a:t>of</a:t>
            </a:r>
            <a:r>
              <a:rPr sz="900" b="1" spc="15" dirty="0">
                <a:latin typeface="+mj-lt"/>
                <a:cs typeface="Arial"/>
              </a:rPr>
              <a:t> </a:t>
            </a:r>
            <a:r>
              <a:rPr sz="900" b="1" spc="-15" dirty="0">
                <a:latin typeface="+mj-lt"/>
                <a:cs typeface="Arial"/>
              </a:rPr>
              <a:t>goods</a:t>
            </a:r>
            <a:r>
              <a:rPr sz="900" b="1" spc="10" dirty="0">
                <a:latin typeface="+mj-lt"/>
                <a:cs typeface="Arial"/>
              </a:rPr>
              <a:t> </a:t>
            </a:r>
            <a:r>
              <a:rPr sz="900" b="1" spc="45" dirty="0">
                <a:latin typeface="+mj-lt"/>
                <a:cs typeface="Arial"/>
              </a:rPr>
              <a:t>and/or</a:t>
            </a:r>
            <a:r>
              <a:rPr sz="900" b="1" spc="5" dirty="0">
                <a:latin typeface="+mj-lt"/>
                <a:cs typeface="Arial"/>
              </a:rPr>
              <a:t> </a:t>
            </a:r>
            <a:r>
              <a:rPr sz="900" b="1" dirty="0">
                <a:latin typeface="+mj-lt"/>
                <a:cs typeface="Arial"/>
              </a:rPr>
              <a:t>services </a:t>
            </a:r>
            <a:r>
              <a:rPr sz="900" b="1" spc="35" dirty="0">
                <a:latin typeface="+mj-lt"/>
                <a:cs typeface="Arial"/>
              </a:rPr>
              <a:t>together</a:t>
            </a:r>
            <a:r>
              <a:rPr sz="900" b="1" spc="20" dirty="0">
                <a:latin typeface="+mj-lt"/>
                <a:cs typeface="Arial"/>
              </a:rPr>
              <a:t> </a:t>
            </a:r>
            <a:r>
              <a:rPr sz="900" b="1" spc="55" dirty="0">
                <a:latin typeface="+mj-lt"/>
                <a:cs typeface="Arial"/>
              </a:rPr>
              <a:t>with</a:t>
            </a:r>
            <a:r>
              <a:rPr sz="900" b="1" spc="-5" dirty="0">
                <a:latin typeface="+mj-lt"/>
                <a:cs typeface="Arial"/>
              </a:rPr>
              <a:t> </a:t>
            </a:r>
            <a:r>
              <a:rPr sz="900" b="1" spc="40" dirty="0">
                <a:latin typeface="+mj-lt"/>
                <a:cs typeface="Arial"/>
              </a:rPr>
              <a:t>a </a:t>
            </a:r>
            <a:r>
              <a:rPr sz="900" b="1" spc="-240" dirty="0">
                <a:latin typeface="+mj-lt"/>
                <a:cs typeface="Arial"/>
              </a:rPr>
              <a:t> </a:t>
            </a:r>
            <a:r>
              <a:rPr sz="900" b="1" spc="15" dirty="0">
                <a:latin typeface="+mj-lt"/>
                <a:cs typeface="Arial"/>
              </a:rPr>
              <a:t>description,</a:t>
            </a:r>
            <a:r>
              <a:rPr sz="900" b="1" spc="40" dirty="0">
                <a:latin typeface="+mj-lt"/>
                <a:cs typeface="Arial"/>
              </a:rPr>
              <a:t> </a:t>
            </a:r>
            <a:r>
              <a:rPr sz="900" b="1" spc="25" dirty="0">
                <a:latin typeface="+mj-lt"/>
                <a:cs typeface="Arial"/>
              </a:rPr>
              <a:t>image </a:t>
            </a:r>
            <a:r>
              <a:rPr sz="900" b="1" spc="30" dirty="0">
                <a:latin typeface="+mj-lt"/>
                <a:cs typeface="Arial"/>
              </a:rPr>
              <a:t>and</a:t>
            </a:r>
            <a:r>
              <a:rPr sz="900" b="1" spc="35" dirty="0">
                <a:latin typeface="+mj-lt"/>
                <a:cs typeface="Arial"/>
              </a:rPr>
              <a:t> </a:t>
            </a:r>
            <a:r>
              <a:rPr sz="900" b="1" spc="-5" dirty="0">
                <a:latin typeface="+mj-lt"/>
                <a:cs typeface="Arial"/>
              </a:rPr>
              <a:t>price?</a:t>
            </a:r>
            <a:r>
              <a:rPr sz="900" b="1" spc="25" dirty="0">
                <a:latin typeface="+mj-lt"/>
                <a:cs typeface="Arial"/>
              </a:rPr>
              <a:t> </a:t>
            </a:r>
            <a:r>
              <a:rPr sz="900" spc="20" dirty="0">
                <a:latin typeface="+mj-lt"/>
                <a:cs typeface="Tahoma"/>
              </a:rPr>
              <a:t>All</a:t>
            </a:r>
            <a:r>
              <a:rPr sz="900" spc="-15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mailings</a:t>
            </a:r>
            <a:r>
              <a:rPr sz="900" spc="-10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are</a:t>
            </a:r>
            <a:r>
              <a:rPr sz="900" spc="-15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considered</a:t>
            </a:r>
            <a:r>
              <a:rPr sz="900" spc="-10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individually</a:t>
            </a:r>
            <a:r>
              <a:rPr sz="900" spc="-10" dirty="0">
                <a:latin typeface="+mj-lt"/>
                <a:cs typeface="Tahoma"/>
              </a:rPr>
              <a:t> </a:t>
            </a:r>
            <a:r>
              <a:rPr sz="900" spc="50" dirty="0">
                <a:latin typeface="+mj-lt"/>
                <a:cs typeface="Tahoma"/>
              </a:rPr>
              <a:t>on</a:t>
            </a:r>
            <a:r>
              <a:rPr sz="900" spc="-15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their </a:t>
            </a:r>
            <a:r>
              <a:rPr sz="900" spc="-270" dirty="0">
                <a:latin typeface="+mj-lt"/>
                <a:cs typeface="Tahoma"/>
              </a:rPr>
              <a:t> </a:t>
            </a:r>
            <a:r>
              <a:rPr sz="900" spc="40" dirty="0">
                <a:latin typeface="+mj-lt"/>
                <a:cs typeface="Tahoma"/>
              </a:rPr>
              <a:t>own </a:t>
            </a:r>
            <a:r>
              <a:rPr sz="900" spc="30" dirty="0">
                <a:latin typeface="+mj-lt"/>
                <a:cs typeface="Tahoma"/>
              </a:rPr>
              <a:t>merits to </a:t>
            </a:r>
            <a:r>
              <a:rPr sz="900" spc="35" dirty="0">
                <a:latin typeface="+mj-lt"/>
                <a:cs typeface="Tahoma"/>
              </a:rPr>
              <a:t>determine </a:t>
            </a:r>
            <a:r>
              <a:rPr sz="900" spc="20" dirty="0">
                <a:latin typeface="+mj-lt"/>
                <a:cs typeface="Tahoma"/>
              </a:rPr>
              <a:t>if they </a:t>
            </a:r>
            <a:r>
              <a:rPr sz="900" spc="25" dirty="0">
                <a:latin typeface="+mj-lt"/>
                <a:cs typeface="Tahoma"/>
              </a:rPr>
              <a:t>qualify for </a:t>
            </a:r>
            <a:r>
              <a:rPr sz="900" spc="20" dirty="0">
                <a:latin typeface="+mj-lt"/>
                <a:cs typeface="Tahoma"/>
              </a:rPr>
              <a:t>Catalogue mail. </a:t>
            </a:r>
            <a:r>
              <a:rPr sz="900" spc="25" dirty="0">
                <a:latin typeface="+mj-lt"/>
                <a:cs typeface="Tahoma"/>
              </a:rPr>
              <a:t>Please refer </a:t>
            </a:r>
            <a:r>
              <a:rPr sz="900" spc="30" dirty="0">
                <a:latin typeface="+mj-lt"/>
                <a:cs typeface="Tahoma"/>
              </a:rPr>
              <a:t>to </a:t>
            </a:r>
            <a:r>
              <a:rPr sz="900" spc="25" dirty="0">
                <a:latin typeface="+mj-lt"/>
                <a:cs typeface="Tahoma"/>
              </a:rPr>
              <a:t>the </a:t>
            </a:r>
            <a:r>
              <a:rPr sz="900" spc="30" dirty="0">
                <a:latin typeface="+mj-lt"/>
                <a:cs typeface="Tahoma"/>
              </a:rPr>
              <a:t> </a:t>
            </a:r>
            <a:r>
              <a:rPr sz="900" spc="15" dirty="0">
                <a:latin typeface="+mj-lt"/>
                <a:cs typeface="Tahoma"/>
              </a:rPr>
              <a:t>‘Catalogue</a:t>
            </a:r>
            <a:r>
              <a:rPr sz="900" spc="-50" dirty="0">
                <a:latin typeface="+mj-lt"/>
                <a:cs typeface="Tahoma"/>
              </a:rPr>
              <a:t> </a:t>
            </a:r>
            <a:r>
              <a:rPr sz="900" spc="45" dirty="0">
                <a:latin typeface="+mj-lt"/>
                <a:cs typeface="Tahoma"/>
              </a:rPr>
              <a:t>Mail</a:t>
            </a:r>
            <a:r>
              <a:rPr sz="900" spc="-55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Content</a:t>
            </a:r>
            <a:r>
              <a:rPr sz="900" spc="-60" dirty="0">
                <a:latin typeface="+mj-lt"/>
                <a:cs typeface="Tahoma"/>
              </a:rPr>
              <a:t> </a:t>
            </a:r>
            <a:r>
              <a:rPr sz="900" spc="40" dirty="0">
                <a:latin typeface="+mj-lt"/>
                <a:cs typeface="Tahoma"/>
              </a:rPr>
              <a:t>Guide</a:t>
            </a:r>
            <a:r>
              <a:rPr sz="900" spc="-50" dirty="0">
                <a:latin typeface="+mj-lt"/>
                <a:cs typeface="Tahoma"/>
              </a:rPr>
              <a:t> </a:t>
            </a:r>
            <a:r>
              <a:rPr sz="900" spc="-40" dirty="0">
                <a:latin typeface="+mj-lt"/>
                <a:cs typeface="Tahoma"/>
              </a:rPr>
              <a:t>’</a:t>
            </a:r>
            <a:r>
              <a:rPr sz="900" spc="-35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for</a:t>
            </a:r>
            <a:r>
              <a:rPr sz="900" spc="-40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guidance</a:t>
            </a:r>
            <a:r>
              <a:rPr sz="900" spc="-50" dirty="0">
                <a:latin typeface="+mj-lt"/>
                <a:cs typeface="Tahoma"/>
              </a:rPr>
              <a:t> </a:t>
            </a:r>
            <a:r>
              <a:rPr sz="900" spc="50" dirty="0">
                <a:latin typeface="+mj-lt"/>
                <a:cs typeface="Tahoma"/>
              </a:rPr>
              <a:t>on</a:t>
            </a:r>
            <a:r>
              <a:rPr sz="900" spc="-40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types</a:t>
            </a:r>
            <a:r>
              <a:rPr sz="900" spc="-35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of</a:t>
            </a:r>
            <a:r>
              <a:rPr sz="900" spc="-45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mailings</a:t>
            </a:r>
            <a:r>
              <a:rPr sz="900" spc="-35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that</a:t>
            </a:r>
            <a:r>
              <a:rPr sz="900" spc="-45" dirty="0">
                <a:latin typeface="+mj-lt"/>
                <a:cs typeface="Tahoma"/>
              </a:rPr>
              <a:t> </a:t>
            </a:r>
            <a:r>
              <a:rPr sz="900" spc="50" dirty="0">
                <a:latin typeface="+mj-lt"/>
                <a:cs typeface="Tahoma"/>
              </a:rPr>
              <a:t>do</a:t>
            </a:r>
            <a:r>
              <a:rPr sz="900" spc="-40" dirty="0">
                <a:latin typeface="+mj-lt"/>
                <a:cs typeface="Tahoma"/>
              </a:rPr>
              <a:t> </a:t>
            </a:r>
            <a:r>
              <a:rPr sz="900" spc="40" dirty="0">
                <a:latin typeface="+mj-lt"/>
                <a:cs typeface="Tahoma"/>
              </a:rPr>
              <a:t>and</a:t>
            </a:r>
            <a:r>
              <a:rPr sz="900" spc="-40" dirty="0">
                <a:latin typeface="+mj-lt"/>
                <a:cs typeface="Tahoma"/>
              </a:rPr>
              <a:t> </a:t>
            </a:r>
            <a:r>
              <a:rPr sz="900" spc="50" dirty="0">
                <a:latin typeface="+mj-lt"/>
                <a:cs typeface="Tahoma"/>
              </a:rPr>
              <a:t>do </a:t>
            </a:r>
            <a:r>
              <a:rPr sz="900" spc="-270" dirty="0">
                <a:latin typeface="+mj-lt"/>
                <a:cs typeface="Tahoma"/>
              </a:rPr>
              <a:t> </a:t>
            </a:r>
            <a:r>
              <a:rPr sz="900" spc="35" dirty="0">
                <a:latin typeface="+mj-lt"/>
                <a:cs typeface="Tahoma"/>
              </a:rPr>
              <a:t>not</a:t>
            </a:r>
            <a:r>
              <a:rPr sz="900" spc="-65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qualify.</a:t>
            </a:r>
            <a:endParaRPr sz="900" dirty="0">
              <a:latin typeface="+mj-lt"/>
              <a:cs typeface="Tahoma"/>
            </a:endParaRPr>
          </a:p>
          <a:p>
            <a:pPr marL="12700" marR="8255">
              <a:lnSpc>
                <a:spcPct val="100000"/>
              </a:lnSpc>
              <a:spcBef>
                <a:spcPts val="1080"/>
              </a:spcBef>
            </a:pPr>
            <a:r>
              <a:rPr sz="900" b="1" spc="-5" dirty="0">
                <a:latin typeface="+mj-lt"/>
                <a:cs typeface="Arial"/>
              </a:rPr>
              <a:t>Does</a:t>
            </a:r>
            <a:r>
              <a:rPr sz="900" b="1" spc="90" dirty="0">
                <a:latin typeface="+mj-lt"/>
                <a:cs typeface="Arial"/>
              </a:rPr>
              <a:t> </a:t>
            </a:r>
            <a:r>
              <a:rPr sz="900" b="1" spc="50" dirty="0">
                <a:latin typeface="+mj-lt"/>
                <a:cs typeface="Arial"/>
              </a:rPr>
              <a:t>the</a:t>
            </a:r>
            <a:r>
              <a:rPr sz="900" b="1" spc="75" dirty="0">
                <a:latin typeface="+mj-lt"/>
                <a:cs typeface="Arial"/>
              </a:rPr>
              <a:t> </a:t>
            </a:r>
            <a:r>
              <a:rPr sz="900" b="1" spc="35" dirty="0">
                <a:latin typeface="+mj-lt"/>
                <a:cs typeface="Arial"/>
              </a:rPr>
              <a:t>content</a:t>
            </a:r>
            <a:r>
              <a:rPr sz="900" b="1" spc="85" dirty="0">
                <a:latin typeface="+mj-lt"/>
                <a:cs typeface="Arial"/>
              </a:rPr>
              <a:t> </a:t>
            </a:r>
            <a:r>
              <a:rPr sz="900" b="1" spc="15" dirty="0">
                <a:latin typeface="+mj-lt"/>
                <a:cs typeface="Arial"/>
              </a:rPr>
              <a:t>enables</a:t>
            </a:r>
            <a:r>
              <a:rPr sz="900" b="1" spc="100" dirty="0">
                <a:latin typeface="+mj-lt"/>
                <a:cs typeface="Arial"/>
              </a:rPr>
              <a:t> </a:t>
            </a:r>
            <a:r>
              <a:rPr sz="900" b="1" spc="-10" dirty="0">
                <a:latin typeface="+mj-lt"/>
                <a:cs typeface="Arial"/>
              </a:rPr>
              <a:t>sales</a:t>
            </a:r>
            <a:r>
              <a:rPr sz="900" b="1" spc="95" dirty="0">
                <a:latin typeface="+mj-lt"/>
                <a:cs typeface="Arial"/>
              </a:rPr>
              <a:t> </a:t>
            </a:r>
            <a:r>
              <a:rPr sz="900" b="1" spc="20" dirty="0">
                <a:latin typeface="+mj-lt"/>
                <a:cs typeface="Arial"/>
              </a:rPr>
              <a:t>orders</a:t>
            </a:r>
            <a:r>
              <a:rPr sz="900" b="1" spc="75" dirty="0">
                <a:latin typeface="+mj-lt"/>
                <a:cs typeface="Arial"/>
              </a:rPr>
              <a:t> </a:t>
            </a:r>
            <a:r>
              <a:rPr sz="900" b="1" spc="50" dirty="0">
                <a:latin typeface="+mj-lt"/>
                <a:cs typeface="Arial"/>
              </a:rPr>
              <a:t>to</a:t>
            </a:r>
            <a:r>
              <a:rPr sz="900" b="1" spc="95" dirty="0">
                <a:latin typeface="+mj-lt"/>
                <a:cs typeface="Arial"/>
              </a:rPr>
              <a:t> </a:t>
            </a:r>
            <a:r>
              <a:rPr sz="900" b="1" spc="25" dirty="0">
                <a:latin typeface="+mj-lt"/>
                <a:cs typeface="Arial"/>
              </a:rPr>
              <a:t>be</a:t>
            </a:r>
            <a:r>
              <a:rPr sz="900" b="1" spc="75" dirty="0">
                <a:latin typeface="+mj-lt"/>
                <a:cs typeface="Arial"/>
              </a:rPr>
              <a:t> </a:t>
            </a:r>
            <a:r>
              <a:rPr sz="900" b="1" spc="50" dirty="0">
                <a:latin typeface="+mj-lt"/>
                <a:cs typeface="Arial"/>
              </a:rPr>
              <a:t>taken</a:t>
            </a:r>
            <a:r>
              <a:rPr sz="900" b="1" spc="85" dirty="0">
                <a:latin typeface="+mj-lt"/>
                <a:cs typeface="Arial"/>
              </a:rPr>
              <a:t> </a:t>
            </a:r>
            <a:r>
              <a:rPr sz="900" b="1" spc="25" dirty="0">
                <a:latin typeface="+mj-lt"/>
                <a:cs typeface="Arial"/>
              </a:rPr>
              <a:t>on</a:t>
            </a:r>
            <a:r>
              <a:rPr sz="900" b="1" spc="75" dirty="0">
                <a:latin typeface="+mj-lt"/>
                <a:cs typeface="Arial"/>
              </a:rPr>
              <a:t> </a:t>
            </a:r>
            <a:r>
              <a:rPr sz="900" b="1" spc="-5" dirty="0">
                <a:latin typeface="+mj-lt"/>
                <a:cs typeface="Arial"/>
              </a:rPr>
              <a:t>such</a:t>
            </a:r>
            <a:r>
              <a:rPr sz="900" b="1" spc="85" dirty="0">
                <a:latin typeface="+mj-lt"/>
                <a:cs typeface="Arial"/>
              </a:rPr>
              <a:t> </a:t>
            </a:r>
            <a:r>
              <a:rPr sz="900" b="1" spc="-15" dirty="0">
                <a:latin typeface="+mj-lt"/>
                <a:cs typeface="Arial"/>
              </a:rPr>
              <a:t>goods</a:t>
            </a:r>
            <a:r>
              <a:rPr sz="900" b="1" spc="75" dirty="0">
                <a:latin typeface="+mj-lt"/>
                <a:cs typeface="Arial"/>
              </a:rPr>
              <a:t> </a:t>
            </a:r>
            <a:r>
              <a:rPr sz="900" b="1" spc="45" dirty="0">
                <a:latin typeface="+mj-lt"/>
                <a:cs typeface="Arial"/>
              </a:rPr>
              <a:t>and/or </a:t>
            </a:r>
            <a:r>
              <a:rPr sz="900" b="1" spc="-235" dirty="0">
                <a:latin typeface="+mj-lt"/>
                <a:cs typeface="Arial"/>
              </a:rPr>
              <a:t> </a:t>
            </a:r>
            <a:r>
              <a:rPr sz="900" b="1" spc="-5" dirty="0">
                <a:latin typeface="+mj-lt"/>
                <a:cs typeface="Arial"/>
              </a:rPr>
              <a:t>services</a:t>
            </a:r>
            <a:r>
              <a:rPr sz="900" b="1" spc="10" dirty="0">
                <a:latin typeface="+mj-lt"/>
                <a:cs typeface="Arial"/>
              </a:rPr>
              <a:t> </a:t>
            </a:r>
            <a:r>
              <a:rPr sz="900" b="1" spc="20" dirty="0">
                <a:latin typeface="+mj-lt"/>
                <a:cs typeface="Arial"/>
              </a:rPr>
              <a:t>directly</a:t>
            </a:r>
            <a:r>
              <a:rPr sz="900" b="1" spc="-5" dirty="0">
                <a:latin typeface="+mj-lt"/>
                <a:cs typeface="Arial"/>
              </a:rPr>
              <a:t> </a:t>
            </a:r>
            <a:r>
              <a:rPr sz="900" b="1" spc="40" dirty="0">
                <a:latin typeface="+mj-lt"/>
                <a:cs typeface="Arial"/>
              </a:rPr>
              <a:t>from</a:t>
            </a:r>
            <a:r>
              <a:rPr sz="900" b="1" spc="5" dirty="0">
                <a:latin typeface="+mj-lt"/>
                <a:cs typeface="Arial"/>
              </a:rPr>
              <a:t> </a:t>
            </a:r>
            <a:r>
              <a:rPr sz="900" b="1" spc="50" dirty="0">
                <a:latin typeface="+mj-lt"/>
                <a:cs typeface="Arial"/>
              </a:rPr>
              <a:t>the</a:t>
            </a:r>
            <a:r>
              <a:rPr sz="900" b="1" spc="-10" dirty="0">
                <a:latin typeface="+mj-lt"/>
                <a:cs typeface="Arial"/>
              </a:rPr>
              <a:t> </a:t>
            </a:r>
            <a:r>
              <a:rPr sz="900" b="1" spc="5" dirty="0">
                <a:latin typeface="+mj-lt"/>
                <a:cs typeface="Arial"/>
              </a:rPr>
              <a:t>page</a:t>
            </a:r>
            <a:r>
              <a:rPr sz="900" b="1" spc="10" dirty="0">
                <a:latin typeface="+mj-lt"/>
                <a:cs typeface="Arial"/>
              </a:rPr>
              <a:t> </a:t>
            </a:r>
            <a:r>
              <a:rPr sz="900" b="1" spc="60" dirty="0">
                <a:latin typeface="+mj-lt"/>
                <a:cs typeface="Arial"/>
              </a:rPr>
              <a:t>at</a:t>
            </a:r>
            <a:r>
              <a:rPr sz="900" b="1" spc="-20" dirty="0">
                <a:latin typeface="+mj-lt"/>
                <a:cs typeface="Arial"/>
              </a:rPr>
              <a:t> </a:t>
            </a:r>
            <a:r>
              <a:rPr sz="900" b="1" spc="50" dirty="0">
                <a:latin typeface="+mj-lt"/>
                <a:cs typeface="Arial"/>
              </a:rPr>
              <a:t>the</a:t>
            </a:r>
            <a:r>
              <a:rPr sz="900" b="1" spc="-10" dirty="0">
                <a:latin typeface="+mj-lt"/>
                <a:cs typeface="Arial"/>
              </a:rPr>
              <a:t> </a:t>
            </a:r>
            <a:r>
              <a:rPr sz="900" b="1" dirty="0">
                <a:latin typeface="+mj-lt"/>
                <a:cs typeface="Arial"/>
              </a:rPr>
              <a:t>prices</a:t>
            </a:r>
            <a:r>
              <a:rPr sz="900" b="1" spc="10" dirty="0">
                <a:latin typeface="+mj-lt"/>
                <a:cs typeface="Arial"/>
              </a:rPr>
              <a:t> </a:t>
            </a:r>
            <a:r>
              <a:rPr sz="900" b="1" spc="-5" dirty="0">
                <a:latin typeface="+mj-lt"/>
                <a:cs typeface="Arial"/>
              </a:rPr>
              <a:t>listed?</a:t>
            </a:r>
            <a:endParaRPr sz="900" dirty="0">
              <a:latin typeface="+mj-lt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 dirty="0">
              <a:latin typeface="+mj-lt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00" b="1" spc="-5" dirty="0">
                <a:latin typeface="+mj-lt"/>
                <a:cs typeface="Arial"/>
              </a:rPr>
              <a:t>Is</a:t>
            </a:r>
            <a:r>
              <a:rPr sz="900" b="1" spc="-15" dirty="0">
                <a:latin typeface="+mj-lt"/>
                <a:cs typeface="Arial"/>
              </a:rPr>
              <a:t> </a:t>
            </a:r>
            <a:r>
              <a:rPr sz="900" b="1" spc="50" dirty="0">
                <a:latin typeface="+mj-lt"/>
                <a:cs typeface="Arial"/>
              </a:rPr>
              <a:t>the</a:t>
            </a:r>
            <a:r>
              <a:rPr sz="900" b="1" spc="-15" dirty="0">
                <a:latin typeface="+mj-lt"/>
                <a:cs typeface="Arial"/>
              </a:rPr>
              <a:t> </a:t>
            </a:r>
            <a:r>
              <a:rPr sz="900" b="1" spc="30" dirty="0">
                <a:latin typeface="+mj-lt"/>
                <a:cs typeface="Arial"/>
              </a:rPr>
              <a:t>editorial</a:t>
            </a:r>
            <a:r>
              <a:rPr sz="900" b="1" spc="10" dirty="0">
                <a:latin typeface="+mj-lt"/>
                <a:cs typeface="Arial"/>
              </a:rPr>
              <a:t> </a:t>
            </a:r>
            <a:r>
              <a:rPr sz="900" b="1" spc="30" dirty="0">
                <a:latin typeface="+mj-lt"/>
                <a:cs typeface="Arial"/>
              </a:rPr>
              <a:t>and</a:t>
            </a:r>
            <a:r>
              <a:rPr sz="900" b="1" spc="-20" dirty="0">
                <a:latin typeface="+mj-lt"/>
                <a:cs typeface="Arial"/>
              </a:rPr>
              <a:t> </a:t>
            </a:r>
            <a:r>
              <a:rPr sz="900" b="1" spc="40" dirty="0">
                <a:latin typeface="+mj-lt"/>
                <a:cs typeface="Arial"/>
              </a:rPr>
              <a:t>other</a:t>
            </a:r>
            <a:r>
              <a:rPr sz="900" b="1" spc="5" dirty="0">
                <a:latin typeface="+mj-lt"/>
                <a:cs typeface="Arial"/>
              </a:rPr>
              <a:t> </a:t>
            </a:r>
            <a:r>
              <a:rPr sz="900" b="1" spc="30" dirty="0">
                <a:latin typeface="+mj-lt"/>
                <a:cs typeface="Arial"/>
              </a:rPr>
              <a:t>content</a:t>
            </a:r>
            <a:r>
              <a:rPr sz="900" b="1" spc="-5" dirty="0">
                <a:latin typeface="+mj-lt"/>
                <a:cs typeface="Arial"/>
              </a:rPr>
              <a:t> </a:t>
            </a:r>
            <a:r>
              <a:rPr sz="900" b="1" spc="20" dirty="0">
                <a:latin typeface="+mj-lt"/>
                <a:cs typeface="Arial"/>
              </a:rPr>
              <a:t>of</a:t>
            </a:r>
            <a:r>
              <a:rPr sz="900" b="1" dirty="0">
                <a:latin typeface="+mj-lt"/>
                <a:cs typeface="Arial"/>
              </a:rPr>
              <a:t> </a:t>
            </a:r>
            <a:r>
              <a:rPr sz="900" b="1" spc="50" dirty="0">
                <a:latin typeface="+mj-lt"/>
                <a:cs typeface="Arial"/>
              </a:rPr>
              <a:t>the</a:t>
            </a:r>
            <a:r>
              <a:rPr sz="900" b="1" spc="-25" dirty="0">
                <a:latin typeface="+mj-lt"/>
                <a:cs typeface="Arial"/>
              </a:rPr>
              <a:t> </a:t>
            </a:r>
            <a:r>
              <a:rPr sz="900" b="1" spc="25" dirty="0">
                <a:latin typeface="+mj-lt"/>
                <a:cs typeface="Arial"/>
              </a:rPr>
              <a:t>mailing</a:t>
            </a:r>
            <a:r>
              <a:rPr sz="900" b="1" spc="-15" dirty="0">
                <a:latin typeface="+mj-lt"/>
                <a:cs typeface="Arial"/>
              </a:rPr>
              <a:t> </a:t>
            </a:r>
            <a:r>
              <a:rPr sz="900" b="1" spc="20" dirty="0">
                <a:latin typeface="+mj-lt"/>
                <a:cs typeface="Arial"/>
              </a:rPr>
              <a:t>minimal?</a:t>
            </a:r>
            <a:endParaRPr sz="900" dirty="0">
              <a:latin typeface="+mj-lt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en-GB" sz="900" dirty="0">
              <a:latin typeface="+mj-lt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 dirty="0">
              <a:latin typeface="+mj-lt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00" b="1" spc="15" dirty="0">
                <a:latin typeface="+mj-lt"/>
                <a:cs typeface="Arial"/>
              </a:rPr>
              <a:t>Are</a:t>
            </a:r>
            <a:r>
              <a:rPr sz="900" b="1" dirty="0">
                <a:latin typeface="+mj-lt"/>
                <a:cs typeface="Arial"/>
              </a:rPr>
              <a:t> </a:t>
            </a:r>
            <a:r>
              <a:rPr sz="900" b="1" spc="50" dirty="0">
                <a:latin typeface="+mj-lt"/>
                <a:cs typeface="Arial"/>
              </a:rPr>
              <a:t>the</a:t>
            </a:r>
            <a:r>
              <a:rPr sz="900" b="1" spc="-15" dirty="0">
                <a:latin typeface="+mj-lt"/>
                <a:cs typeface="Arial"/>
              </a:rPr>
              <a:t> </a:t>
            </a:r>
            <a:r>
              <a:rPr sz="900" b="1" spc="30" dirty="0">
                <a:latin typeface="+mj-lt"/>
                <a:cs typeface="Arial"/>
              </a:rPr>
              <a:t>items</a:t>
            </a:r>
            <a:r>
              <a:rPr sz="900" b="1" spc="-15" dirty="0">
                <a:latin typeface="+mj-lt"/>
                <a:cs typeface="Arial"/>
              </a:rPr>
              <a:t> </a:t>
            </a:r>
            <a:r>
              <a:rPr sz="900" b="1" spc="20" dirty="0">
                <a:latin typeface="+mj-lt"/>
                <a:cs typeface="Arial"/>
              </a:rPr>
              <a:t>of</a:t>
            </a:r>
            <a:r>
              <a:rPr sz="900" b="1" dirty="0">
                <a:latin typeface="+mj-lt"/>
                <a:cs typeface="Arial"/>
              </a:rPr>
              <a:t> </a:t>
            </a:r>
            <a:r>
              <a:rPr sz="900" b="1" spc="40" dirty="0">
                <a:latin typeface="+mj-lt"/>
                <a:cs typeface="Arial"/>
              </a:rPr>
              <a:t>a</a:t>
            </a:r>
            <a:r>
              <a:rPr sz="900" b="1" spc="-15" dirty="0">
                <a:latin typeface="+mj-lt"/>
                <a:cs typeface="Arial"/>
              </a:rPr>
              <a:t> </a:t>
            </a:r>
            <a:r>
              <a:rPr sz="900" b="1" spc="40" dirty="0">
                <a:latin typeface="+mj-lt"/>
                <a:cs typeface="Arial"/>
              </a:rPr>
              <a:t>Letter</a:t>
            </a:r>
            <a:r>
              <a:rPr sz="900" b="1" dirty="0">
                <a:latin typeface="+mj-lt"/>
                <a:cs typeface="Arial"/>
              </a:rPr>
              <a:t> </a:t>
            </a:r>
            <a:r>
              <a:rPr sz="900" b="1" spc="25" dirty="0">
                <a:latin typeface="+mj-lt"/>
                <a:cs typeface="Arial"/>
              </a:rPr>
              <a:t>or</a:t>
            </a:r>
            <a:r>
              <a:rPr sz="900" b="1" dirty="0">
                <a:latin typeface="+mj-lt"/>
                <a:cs typeface="Arial"/>
              </a:rPr>
              <a:t> </a:t>
            </a:r>
            <a:r>
              <a:rPr sz="900" b="1" spc="5" dirty="0">
                <a:latin typeface="+mj-lt"/>
                <a:cs typeface="Arial"/>
              </a:rPr>
              <a:t>Large</a:t>
            </a:r>
            <a:r>
              <a:rPr sz="900" b="1" spc="10" dirty="0">
                <a:latin typeface="+mj-lt"/>
                <a:cs typeface="Arial"/>
              </a:rPr>
              <a:t> </a:t>
            </a:r>
            <a:r>
              <a:rPr sz="900" b="1" spc="40" dirty="0">
                <a:latin typeface="+mj-lt"/>
                <a:cs typeface="Arial"/>
              </a:rPr>
              <a:t>Letter</a:t>
            </a:r>
            <a:r>
              <a:rPr sz="900" b="1" dirty="0">
                <a:latin typeface="+mj-lt"/>
                <a:cs typeface="Arial"/>
              </a:rPr>
              <a:t> </a:t>
            </a:r>
            <a:r>
              <a:rPr sz="900" b="1" spc="50" dirty="0">
                <a:latin typeface="+mj-lt"/>
                <a:cs typeface="Arial"/>
              </a:rPr>
              <a:t>format</a:t>
            </a:r>
            <a:r>
              <a:rPr sz="900" b="1" spc="-5" dirty="0">
                <a:latin typeface="+mj-lt"/>
                <a:cs typeface="Arial"/>
              </a:rPr>
              <a:t> </a:t>
            </a:r>
            <a:r>
              <a:rPr sz="900" b="1" spc="-10" dirty="0">
                <a:latin typeface="+mj-lt"/>
                <a:cs typeface="Arial"/>
              </a:rPr>
              <a:t>as</a:t>
            </a:r>
            <a:r>
              <a:rPr sz="900" b="1" spc="-15" dirty="0">
                <a:latin typeface="+mj-lt"/>
                <a:cs typeface="Arial"/>
              </a:rPr>
              <a:t> </a:t>
            </a:r>
            <a:r>
              <a:rPr sz="900" b="1" spc="30" dirty="0">
                <a:latin typeface="+mj-lt"/>
                <a:cs typeface="Arial"/>
              </a:rPr>
              <a:t>outlined</a:t>
            </a:r>
            <a:r>
              <a:rPr sz="900" b="1" spc="10" dirty="0">
                <a:latin typeface="+mj-lt"/>
                <a:cs typeface="Arial"/>
              </a:rPr>
              <a:t> </a:t>
            </a:r>
            <a:r>
              <a:rPr sz="900" b="1" dirty="0">
                <a:latin typeface="+mj-lt"/>
                <a:cs typeface="Arial"/>
              </a:rPr>
              <a:t>below?</a:t>
            </a:r>
            <a:endParaRPr sz="900" dirty="0">
              <a:latin typeface="+mj-lt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1330" y="4822571"/>
            <a:ext cx="4284980" cy="711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900" b="1" spc="15" dirty="0">
                <a:latin typeface="+mj-lt"/>
                <a:cs typeface="Arial"/>
              </a:rPr>
              <a:t>Are</a:t>
            </a:r>
            <a:r>
              <a:rPr sz="900" b="1" spc="-5" dirty="0">
                <a:latin typeface="+mj-lt"/>
                <a:cs typeface="Arial"/>
              </a:rPr>
              <a:t> </a:t>
            </a:r>
            <a:r>
              <a:rPr sz="900" b="1" spc="50" dirty="0">
                <a:latin typeface="+mj-lt"/>
                <a:cs typeface="Arial"/>
              </a:rPr>
              <a:t>the</a:t>
            </a:r>
            <a:r>
              <a:rPr sz="900" b="1" spc="-15" dirty="0">
                <a:latin typeface="+mj-lt"/>
                <a:cs typeface="Arial"/>
              </a:rPr>
              <a:t> </a:t>
            </a:r>
            <a:r>
              <a:rPr sz="900" b="1" spc="30" dirty="0">
                <a:latin typeface="+mj-lt"/>
                <a:cs typeface="Arial"/>
              </a:rPr>
              <a:t>items</a:t>
            </a:r>
            <a:r>
              <a:rPr sz="900" b="1" spc="-15" dirty="0">
                <a:latin typeface="+mj-lt"/>
                <a:cs typeface="Arial"/>
              </a:rPr>
              <a:t> </a:t>
            </a:r>
            <a:r>
              <a:rPr sz="900" b="1" spc="20" dirty="0">
                <a:latin typeface="+mj-lt"/>
                <a:cs typeface="Arial"/>
              </a:rPr>
              <a:t>uploaded</a:t>
            </a:r>
            <a:r>
              <a:rPr sz="900" b="1" spc="30" dirty="0">
                <a:latin typeface="+mj-lt"/>
                <a:cs typeface="Arial"/>
              </a:rPr>
              <a:t> </a:t>
            </a:r>
            <a:r>
              <a:rPr sz="900" b="1" spc="15" dirty="0">
                <a:latin typeface="+mj-lt"/>
                <a:cs typeface="Arial"/>
              </a:rPr>
              <a:t>on</a:t>
            </a:r>
            <a:r>
              <a:rPr sz="900" b="1" spc="-5" dirty="0">
                <a:latin typeface="+mj-lt"/>
                <a:cs typeface="Arial"/>
              </a:rPr>
              <a:t> </a:t>
            </a:r>
            <a:r>
              <a:rPr sz="900" b="1" spc="40" dirty="0">
                <a:latin typeface="+mj-lt"/>
                <a:cs typeface="Arial"/>
              </a:rPr>
              <a:t>a</a:t>
            </a:r>
            <a:r>
              <a:rPr sz="900" b="1" spc="-25" dirty="0">
                <a:latin typeface="+mj-lt"/>
                <a:cs typeface="Arial"/>
              </a:rPr>
              <a:t> </a:t>
            </a:r>
            <a:r>
              <a:rPr sz="900" b="1" spc="10" dirty="0">
                <a:latin typeface="+mj-lt"/>
                <a:cs typeface="Arial"/>
              </a:rPr>
              <a:t>1400</a:t>
            </a:r>
            <a:r>
              <a:rPr sz="900" b="1" spc="-25" dirty="0">
                <a:latin typeface="+mj-lt"/>
                <a:cs typeface="Arial"/>
              </a:rPr>
              <a:t> </a:t>
            </a:r>
            <a:r>
              <a:rPr sz="900" b="1" spc="5" dirty="0">
                <a:latin typeface="+mj-lt"/>
                <a:cs typeface="Arial"/>
              </a:rPr>
              <a:t>service</a:t>
            </a:r>
            <a:r>
              <a:rPr sz="900" b="1" spc="-5" dirty="0">
                <a:latin typeface="+mj-lt"/>
                <a:cs typeface="Arial"/>
              </a:rPr>
              <a:t> level?</a:t>
            </a:r>
            <a:endParaRPr sz="900">
              <a:latin typeface="+mj-lt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+mj-lt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900" b="1" spc="15" dirty="0">
                <a:latin typeface="+mj-lt"/>
                <a:cs typeface="Arial"/>
              </a:rPr>
              <a:t>Are </a:t>
            </a:r>
            <a:r>
              <a:rPr sz="900" b="1" spc="50" dirty="0">
                <a:latin typeface="+mj-lt"/>
                <a:cs typeface="Arial"/>
              </a:rPr>
              <a:t>there </a:t>
            </a:r>
            <a:r>
              <a:rPr sz="900" b="1" spc="20" dirty="0">
                <a:latin typeface="+mj-lt"/>
                <a:cs typeface="Arial"/>
              </a:rPr>
              <a:t>sufficient </a:t>
            </a:r>
            <a:r>
              <a:rPr sz="900" b="1" spc="30" dirty="0">
                <a:latin typeface="+mj-lt"/>
                <a:cs typeface="Arial"/>
              </a:rPr>
              <a:t>items </a:t>
            </a:r>
            <a:r>
              <a:rPr sz="900" b="1" spc="50" dirty="0">
                <a:latin typeface="+mj-lt"/>
                <a:cs typeface="Arial"/>
              </a:rPr>
              <a:t>to </a:t>
            </a:r>
            <a:r>
              <a:rPr sz="900" b="1" spc="5" dirty="0">
                <a:latin typeface="+mj-lt"/>
                <a:cs typeface="Arial"/>
              </a:rPr>
              <a:t>qualify?</a:t>
            </a:r>
            <a:r>
              <a:rPr sz="900" b="1" spc="10" dirty="0">
                <a:latin typeface="+mj-lt"/>
                <a:cs typeface="Arial"/>
              </a:rPr>
              <a:t> </a:t>
            </a:r>
            <a:r>
              <a:rPr sz="900" spc="20" dirty="0">
                <a:latin typeface="+mj-lt"/>
                <a:cs typeface="Tahoma"/>
              </a:rPr>
              <a:t>Each </a:t>
            </a:r>
            <a:r>
              <a:rPr sz="900" spc="25" dirty="0">
                <a:latin typeface="+mj-lt"/>
                <a:cs typeface="Tahoma"/>
              </a:rPr>
              <a:t>Catalogue </a:t>
            </a:r>
            <a:r>
              <a:rPr sz="900" spc="45" dirty="0">
                <a:latin typeface="+mj-lt"/>
                <a:cs typeface="Tahoma"/>
              </a:rPr>
              <a:t>Mail </a:t>
            </a:r>
            <a:r>
              <a:rPr sz="900" spc="30" dirty="0">
                <a:latin typeface="+mj-lt"/>
                <a:cs typeface="Tahoma"/>
              </a:rPr>
              <a:t>posting </a:t>
            </a:r>
            <a:r>
              <a:rPr sz="900" spc="40" dirty="0">
                <a:latin typeface="+mj-lt"/>
                <a:cs typeface="Tahoma"/>
              </a:rPr>
              <a:t>must </a:t>
            </a:r>
            <a:r>
              <a:rPr sz="900" spc="45" dirty="0">
                <a:latin typeface="+mj-lt"/>
                <a:cs typeface="Tahoma"/>
              </a:rPr>
              <a:t> </a:t>
            </a:r>
            <a:r>
              <a:rPr sz="900" spc="35" dirty="0">
                <a:latin typeface="+mj-lt"/>
                <a:cs typeface="Tahoma"/>
              </a:rPr>
              <a:t>comprise </a:t>
            </a:r>
            <a:r>
              <a:rPr sz="900" spc="30" dirty="0">
                <a:latin typeface="+mj-lt"/>
                <a:cs typeface="Tahoma"/>
              </a:rPr>
              <a:t>of </a:t>
            </a:r>
            <a:r>
              <a:rPr sz="900" spc="20" dirty="0">
                <a:latin typeface="+mj-lt"/>
                <a:cs typeface="Tahoma"/>
              </a:rPr>
              <a:t>at least </a:t>
            </a:r>
            <a:r>
              <a:rPr sz="900" spc="5" dirty="0">
                <a:latin typeface="+mj-lt"/>
                <a:cs typeface="Tahoma"/>
              </a:rPr>
              <a:t>4,000 </a:t>
            </a:r>
            <a:r>
              <a:rPr sz="900" spc="25" dirty="0">
                <a:latin typeface="+mj-lt"/>
                <a:cs typeface="Tahoma"/>
              </a:rPr>
              <a:t>mailing </a:t>
            </a:r>
            <a:r>
              <a:rPr sz="900" spc="10" dirty="0">
                <a:latin typeface="+mj-lt"/>
                <a:cs typeface="Tahoma"/>
              </a:rPr>
              <a:t>Items </a:t>
            </a:r>
            <a:r>
              <a:rPr sz="900" spc="35" dirty="0">
                <a:latin typeface="+mj-lt"/>
                <a:cs typeface="Tahoma"/>
              </a:rPr>
              <a:t>per </a:t>
            </a:r>
            <a:r>
              <a:rPr sz="900" spc="20" dirty="0">
                <a:latin typeface="+mj-lt"/>
                <a:cs typeface="Tahoma"/>
              </a:rPr>
              <a:t>service </a:t>
            </a:r>
            <a:r>
              <a:rPr sz="900" spc="35" dirty="0">
                <a:latin typeface="+mj-lt"/>
                <a:cs typeface="Tahoma"/>
              </a:rPr>
              <a:t>per </a:t>
            </a:r>
            <a:r>
              <a:rPr sz="900" spc="10" dirty="0">
                <a:latin typeface="+mj-lt"/>
                <a:cs typeface="Tahoma"/>
              </a:rPr>
              <a:t>day. </a:t>
            </a:r>
            <a:r>
              <a:rPr sz="900" b="1" spc="5" dirty="0">
                <a:latin typeface="+mj-lt"/>
                <a:cs typeface="Arial"/>
              </a:rPr>
              <a:t>The </a:t>
            </a:r>
            <a:r>
              <a:rPr sz="900" b="1" spc="10" dirty="0">
                <a:latin typeface="+mj-lt"/>
                <a:cs typeface="Arial"/>
              </a:rPr>
              <a:t>4,000 </a:t>
            </a:r>
            <a:r>
              <a:rPr sz="900" b="1" spc="55" dirty="0">
                <a:latin typeface="+mj-lt"/>
                <a:cs typeface="Arial"/>
              </a:rPr>
              <a:t>item </a:t>
            </a:r>
            <a:r>
              <a:rPr sz="900" b="1" spc="60" dirty="0">
                <a:latin typeface="+mj-lt"/>
                <a:cs typeface="Arial"/>
              </a:rPr>
              <a:t> </a:t>
            </a:r>
            <a:r>
              <a:rPr sz="900" b="1" spc="50" dirty="0">
                <a:latin typeface="+mj-lt"/>
                <a:cs typeface="Arial"/>
              </a:rPr>
              <a:t>minimum</a:t>
            </a:r>
            <a:r>
              <a:rPr sz="900" b="1" spc="-15" dirty="0">
                <a:latin typeface="+mj-lt"/>
                <a:cs typeface="Arial"/>
              </a:rPr>
              <a:t> </a:t>
            </a:r>
            <a:r>
              <a:rPr sz="900" b="1" spc="10" dirty="0">
                <a:latin typeface="+mj-lt"/>
                <a:cs typeface="Arial"/>
              </a:rPr>
              <a:t>applies</a:t>
            </a:r>
            <a:r>
              <a:rPr sz="900" b="1" spc="20" dirty="0">
                <a:latin typeface="+mj-lt"/>
                <a:cs typeface="Arial"/>
              </a:rPr>
              <a:t> </a:t>
            </a:r>
            <a:r>
              <a:rPr sz="900" b="1" spc="45" dirty="0">
                <a:latin typeface="+mj-lt"/>
                <a:cs typeface="Arial"/>
              </a:rPr>
              <a:t>whether</a:t>
            </a:r>
            <a:r>
              <a:rPr sz="900" b="1" dirty="0">
                <a:latin typeface="+mj-lt"/>
                <a:cs typeface="Arial"/>
              </a:rPr>
              <a:t> </a:t>
            </a:r>
            <a:r>
              <a:rPr sz="900" b="1" spc="50" dirty="0">
                <a:latin typeface="+mj-lt"/>
                <a:cs typeface="Arial"/>
              </a:rPr>
              <a:t>the</a:t>
            </a:r>
            <a:r>
              <a:rPr sz="900" b="1" spc="-15" dirty="0">
                <a:latin typeface="+mj-lt"/>
                <a:cs typeface="Arial"/>
              </a:rPr>
              <a:t> </a:t>
            </a:r>
            <a:r>
              <a:rPr sz="900" b="1" spc="30" dirty="0">
                <a:latin typeface="+mj-lt"/>
                <a:cs typeface="Arial"/>
              </a:rPr>
              <a:t>items</a:t>
            </a:r>
            <a:r>
              <a:rPr sz="900" b="1" spc="-5" dirty="0">
                <a:latin typeface="+mj-lt"/>
                <a:cs typeface="Arial"/>
              </a:rPr>
              <a:t> </a:t>
            </a:r>
            <a:r>
              <a:rPr sz="900" b="1" spc="40" dirty="0">
                <a:latin typeface="+mj-lt"/>
                <a:cs typeface="Arial"/>
              </a:rPr>
              <a:t>are</a:t>
            </a:r>
            <a:r>
              <a:rPr sz="900" b="1" spc="-15" dirty="0">
                <a:latin typeface="+mj-lt"/>
                <a:cs typeface="Arial"/>
              </a:rPr>
              <a:t> </a:t>
            </a:r>
            <a:r>
              <a:rPr sz="900" b="1" spc="40" dirty="0">
                <a:latin typeface="+mj-lt"/>
                <a:cs typeface="Arial"/>
              </a:rPr>
              <a:t>Letter</a:t>
            </a:r>
            <a:r>
              <a:rPr sz="900" b="1" dirty="0">
                <a:latin typeface="+mj-lt"/>
                <a:cs typeface="Arial"/>
              </a:rPr>
              <a:t> </a:t>
            </a:r>
            <a:r>
              <a:rPr sz="900" b="1" spc="25" dirty="0">
                <a:latin typeface="+mj-lt"/>
                <a:cs typeface="Arial"/>
              </a:rPr>
              <a:t>or</a:t>
            </a:r>
            <a:r>
              <a:rPr sz="900" b="1" dirty="0">
                <a:latin typeface="+mj-lt"/>
                <a:cs typeface="Arial"/>
              </a:rPr>
              <a:t> </a:t>
            </a:r>
            <a:r>
              <a:rPr sz="900" b="1" spc="5" dirty="0">
                <a:latin typeface="+mj-lt"/>
                <a:cs typeface="Arial"/>
              </a:rPr>
              <a:t>Large</a:t>
            </a:r>
            <a:r>
              <a:rPr sz="900" b="1" spc="25" dirty="0">
                <a:latin typeface="+mj-lt"/>
                <a:cs typeface="Arial"/>
              </a:rPr>
              <a:t> </a:t>
            </a:r>
            <a:r>
              <a:rPr sz="900" b="1" spc="40" dirty="0">
                <a:latin typeface="+mj-lt"/>
                <a:cs typeface="Arial"/>
              </a:rPr>
              <a:t>Letter</a:t>
            </a:r>
            <a:r>
              <a:rPr sz="900" b="1" dirty="0">
                <a:latin typeface="+mj-lt"/>
                <a:cs typeface="Arial"/>
              </a:rPr>
              <a:t> </a:t>
            </a:r>
            <a:r>
              <a:rPr sz="900" b="1" spc="45" dirty="0">
                <a:latin typeface="+mj-lt"/>
                <a:cs typeface="Arial"/>
              </a:rPr>
              <a:t>format.</a:t>
            </a:r>
            <a:endParaRPr sz="900">
              <a:latin typeface="+mj-lt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33666" y="1682750"/>
            <a:ext cx="4299585" cy="325120"/>
          </a:xfrm>
          <a:custGeom>
            <a:avLst/>
            <a:gdLst/>
            <a:ahLst/>
            <a:cxnLst/>
            <a:rect l="l" t="t" r="r" b="b"/>
            <a:pathLst>
              <a:path w="4299585" h="325119">
                <a:moveTo>
                  <a:pt x="4299204" y="0"/>
                </a:moveTo>
                <a:lnTo>
                  <a:pt x="0" y="0"/>
                </a:lnTo>
                <a:lnTo>
                  <a:pt x="0" y="324611"/>
                </a:lnTo>
                <a:lnTo>
                  <a:pt x="4299204" y="324611"/>
                </a:lnTo>
                <a:lnTo>
                  <a:pt x="4299204" y="0"/>
                </a:lnTo>
                <a:close/>
              </a:path>
            </a:pathLst>
          </a:custGeom>
          <a:solidFill>
            <a:srgbClr val="86AF49"/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26933" y="1715516"/>
            <a:ext cx="131318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FFFFFF"/>
                </a:solidFill>
                <a:latin typeface="+mj-lt"/>
                <a:cs typeface="Arial"/>
              </a:rPr>
              <a:t>REQUIREMENT</a:t>
            </a:r>
            <a:endParaRPr sz="1400">
              <a:latin typeface="+mj-lt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613643" y="1682750"/>
            <a:ext cx="335280" cy="325120"/>
            <a:chOff x="4607052" y="1700783"/>
            <a:chExt cx="335280" cy="325120"/>
          </a:xfrm>
        </p:grpSpPr>
        <p:sp>
          <p:nvSpPr>
            <p:cNvPr id="9" name="object 9"/>
            <p:cNvSpPr/>
            <p:nvPr/>
          </p:nvSpPr>
          <p:spPr>
            <a:xfrm>
              <a:off x="4607052" y="1700783"/>
              <a:ext cx="335280" cy="325120"/>
            </a:xfrm>
            <a:custGeom>
              <a:avLst/>
              <a:gdLst/>
              <a:ahLst/>
              <a:cxnLst/>
              <a:rect l="l" t="t" r="r" b="b"/>
              <a:pathLst>
                <a:path w="335279" h="325119">
                  <a:moveTo>
                    <a:pt x="335279" y="0"/>
                  </a:moveTo>
                  <a:lnTo>
                    <a:pt x="0" y="0"/>
                  </a:lnTo>
                  <a:lnTo>
                    <a:pt x="0" y="324611"/>
                  </a:lnTo>
                  <a:lnTo>
                    <a:pt x="335279" y="324611"/>
                  </a:lnTo>
                  <a:lnTo>
                    <a:pt x="335279" y="0"/>
                  </a:lnTo>
                  <a:close/>
                </a:path>
              </a:pathLst>
            </a:custGeom>
            <a:solidFill>
              <a:srgbClr val="86AF49"/>
            </a:solidFill>
          </p:spPr>
          <p:txBody>
            <a:bodyPr wrap="square" lIns="0" tIns="0" rIns="0" bIns="0" rtlCol="0"/>
            <a:lstStyle/>
            <a:p>
              <a:endParaRPr>
                <a:latin typeface="+mj-lt"/>
              </a:endParaRPr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45152" y="1761743"/>
              <a:ext cx="228600" cy="211835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4997691" y="1682750"/>
            <a:ext cx="1649095" cy="281487"/>
          </a:xfrm>
          <a:prstGeom prst="rect">
            <a:avLst/>
          </a:prstGeom>
          <a:solidFill>
            <a:srgbClr val="86AF49"/>
          </a:solidFill>
        </p:spPr>
        <p:txBody>
          <a:bodyPr vert="horz" wrap="square" lIns="0" tIns="34925" rIns="0" bIns="0" rtlCol="0">
            <a:spAutoFit/>
          </a:bodyPr>
          <a:lstStyle/>
          <a:p>
            <a:pPr marL="160020" marR="151765" indent="85090">
              <a:lnSpc>
                <a:spcPct val="100000"/>
              </a:lnSpc>
              <a:spcBef>
                <a:spcPts val="275"/>
              </a:spcBef>
            </a:pPr>
            <a:r>
              <a:rPr sz="800" b="1" spc="-30" dirty="0">
                <a:solidFill>
                  <a:srgbClr val="FFFFFF"/>
                </a:solidFill>
                <a:latin typeface="+mj-lt"/>
                <a:cs typeface="Arial"/>
              </a:rPr>
              <a:t>A</a:t>
            </a:r>
            <a:r>
              <a:rPr sz="800" b="1" spc="15" dirty="0">
                <a:solidFill>
                  <a:srgbClr val="FFFFFF"/>
                </a:solidFill>
                <a:latin typeface="+mj-lt"/>
                <a:cs typeface="Arial"/>
              </a:rPr>
              <a:t>DDITI</a:t>
            </a:r>
            <a:r>
              <a:rPr sz="800" b="1" spc="20" dirty="0">
                <a:solidFill>
                  <a:srgbClr val="FFFFFF"/>
                </a:solidFill>
                <a:latin typeface="+mj-lt"/>
                <a:cs typeface="Arial"/>
              </a:rPr>
              <a:t>O</a:t>
            </a:r>
            <a:r>
              <a:rPr sz="800" b="1" spc="65" dirty="0">
                <a:solidFill>
                  <a:srgbClr val="FFFFFF"/>
                </a:solidFill>
                <a:latin typeface="+mj-lt"/>
                <a:cs typeface="Arial"/>
              </a:rPr>
              <a:t>N</a:t>
            </a:r>
            <a:r>
              <a:rPr sz="800" b="1" spc="-30" dirty="0">
                <a:solidFill>
                  <a:srgbClr val="FFFFFF"/>
                </a:solidFill>
                <a:latin typeface="+mj-lt"/>
                <a:cs typeface="Arial"/>
              </a:rPr>
              <a:t>A</a:t>
            </a:r>
            <a:r>
              <a:rPr sz="800" b="1" spc="-35" dirty="0">
                <a:solidFill>
                  <a:srgbClr val="FFFFFF"/>
                </a:solidFill>
                <a:latin typeface="+mj-lt"/>
                <a:cs typeface="Arial"/>
              </a:rPr>
              <a:t>L</a:t>
            </a:r>
            <a:r>
              <a:rPr sz="800" b="1" spc="-55" dirty="0">
                <a:solidFill>
                  <a:srgbClr val="FFFFFF"/>
                </a:solidFill>
                <a:latin typeface="+mj-lt"/>
                <a:cs typeface="Arial"/>
              </a:rPr>
              <a:t> </a:t>
            </a:r>
            <a:r>
              <a:rPr sz="800" b="1" spc="-85" dirty="0">
                <a:solidFill>
                  <a:srgbClr val="FFFFFF"/>
                </a:solidFill>
                <a:latin typeface="+mj-lt"/>
                <a:cs typeface="Arial"/>
              </a:rPr>
              <a:t>E</a:t>
            </a:r>
            <a:r>
              <a:rPr sz="800" b="1" spc="-15" dirty="0">
                <a:solidFill>
                  <a:srgbClr val="FFFFFF"/>
                </a:solidFill>
                <a:latin typeface="+mj-lt"/>
                <a:cs typeface="Arial"/>
              </a:rPr>
              <a:t>V</a:t>
            </a:r>
            <a:r>
              <a:rPr sz="800" b="1" spc="30" dirty="0">
                <a:solidFill>
                  <a:srgbClr val="FFFFFF"/>
                </a:solidFill>
                <a:latin typeface="+mj-lt"/>
                <a:cs typeface="Arial"/>
              </a:rPr>
              <a:t>ID</a:t>
            </a:r>
            <a:r>
              <a:rPr sz="800" b="1" spc="-85" dirty="0">
                <a:solidFill>
                  <a:srgbClr val="FFFFFF"/>
                </a:solidFill>
                <a:latin typeface="+mj-lt"/>
                <a:cs typeface="Arial"/>
              </a:rPr>
              <a:t>E</a:t>
            </a:r>
            <a:r>
              <a:rPr sz="800" b="1" spc="65" dirty="0">
                <a:solidFill>
                  <a:srgbClr val="FFFFFF"/>
                </a:solidFill>
                <a:latin typeface="+mj-lt"/>
                <a:cs typeface="Arial"/>
              </a:rPr>
              <a:t>N</a:t>
            </a:r>
            <a:r>
              <a:rPr sz="800" b="1" spc="-70" dirty="0">
                <a:solidFill>
                  <a:srgbClr val="FFFFFF"/>
                </a:solidFill>
                <a:latin typeface="+mj-lt"/>
                <a:cs typeface="Arial"/>
              </a:rPr>
              <a:t>C</a:t>
            </a:r>
            <a:r>
              <a:rPr sz="800" b="1" spc="-55" dirty="0">
                <a:solidFill>
                  <a:srgbClr val="FFFFFF"/>
                </a:solidFill>
                <a:latin typeface="+mj-lt"/>
                <a:cs typeface="Arial"/>
              </a:rPr>
              <a:t>E  R</a:t>
            </a:r>
            <a:r>
              <a:rPr sz="800" b="1" spc="-85" dirty="0">
                <a:solidFill>
                  <a:srgbClr val="FFFFFF"/>
                </a:solidFill>
                <a:latin typeface="+mj-lt"/>
                <a:cs typeface="Arial"/>
              </a:rPr>
              <a:t>E</a:t>
            </a:r>
            <a:r>
              <a:rPr sz="800" b="1" spc="10" dirty="0">
                <a:solidFill>
                  <a:srgbClr val="FFFFFF"/>
                </a:solidFill>
                <a:latin typeface="+mj-lt"/>
                <a:cs typeface="Arial"/>
              </a:rPr>
              <a:t>Q</a:t>
            </a:r>
            <a:r>
              <a:rPr sz="800" b="1" spc="30" dirty="0">
                <a:solidFill>
                  <a:srgbClr val="FFFFFF"/>
                </a:solidFill>
                <a:latin typeface="+mj-lt"/>
                <a:cs typeface="Arial"/>
              </a:rPr>
              <a:t>U</a:t>
            </a:r>
            <a:r>
              <a:rPr sz="800" b="1" spc="-5" dirty="0">
                <a:solidFill>
                  <a:srgbClr val="FFFFFF"/>
                </a:solidFill>
                <a:latin typeface="+mj-lt"/>
                <a:cs typeface="Arial"/>
              </a:rPr>
              <a:t>I</a:t>
            </a:r>
            <a:r>
              <a:rPr sz="800" b="1" spc="-10" dirty="0">
                <a:solidFill>
                  <a:srgbClr val="FFFFFF"/>
                </a:solidFill>
                <a:latin typeface="+mj-lt"/>
                <a:cs typeface="Arial"/>
              </a:rPr>
              <a:t>R</a:t>
            </a:r>
            <a:r>
              <a:rPr sz="800" b="1" spc="-85" dirty="0">
                <a:solidFill>
                  <a:srgbClr val="FFFFFF"/>
                </a:solidFill>
                <a:latin typeface="+mj-lt"/>
                <a:cs typeface="Arial"/>
              </a:rPr>
              <a:t>E</a:t>
            </a:r>
            <a:r>
              <a:rPr sz="800" b="1" spc="15" dirty="0">
                <a:solidFill>
                  <a:srgbClr val="FFFFFF"/>
                </a:solidFill>
                <a:latin typeface="+mj-lt"/>
                <a:cs typeface="Arial"/>
              </a:rPr>
              <a:t>D</a:t>
            </a:r>
            <a:r>
              <a:rPr sz="800" b="1" spc="-30" dirty="0">
                <a:solidFill>
                  <a:srgbClr val="FFFFFF"/>
                </a:solidFill>
                <a:latin typeface="+mj-lt"/>
                <a:cs typeface="Arial"/>
              </a:rPr>
              <a:t> A</a:t>
            </a:r>
            <a:r>
              <a:rPr sz="800" b="1" spc="65" dirty="0">
                <a:solidFill>
                  <a:srgbClr val="FFFFFF"/>
                </a:solidFill>
                <a:latin typeface="+mj-lt"/>
                <a:cs typeface="Arial"/>
              </a:rPr>
              <a:t>N</a:t>
            </a:r>
            <a:r>
              <a:rPr sz="800" b="1" spc="15" dirty="0">
                <a:solidFill>
                  <a:srgbClr val="FFFFFF"/>
                </a:solidFill>
                <a:latin typeface="+mj-lt"/>
                <a:cs typeface="Arial"/>
              </a:rPr>
              <a:t>D</a:t>
            </a:r>
            <a:r>
              <a:rPr sz="800" b="1" spc="-40" dirty="0">
                <a:solidFill>
                  <a:srgbClr val="FFFFFF"/>
                </a:solidFill>
                <a:latin typeface="+mj-lt"/>
                <a:cs typeface="Arial"/>
              </a:rPr>
              <a:t> </a:t>
            </a:r>
            <a:r>
              <a:rPr sz="800" b="1" spc="-45" dirty="0">
                <a:solidFill>
                  <a:srgbClr val="FFFFFF"/>
                </a:solidFill>
                <a:latin typeface="+mj-lt"/>
                <a:cs typeface="Arial"/>
              </a:rPr>
              <a:t>G</a:t>
            </a:r>
            <a:r>
              <a:rPr sz="800" b="1" spc="30" dirty="0">
                <a:solidFill>
                  <a:srgbClr val="FFFFFF"/>
                </a:solidFill>
                <a:latin typeface="+mj-lt"/>
                <a:cs typeface="Arial"/>
              </a:rPr>
              <a:t>UID</a:t>
            </a:r>
            <a:r>
              <a:rPr sz="800" b="1" spc="-40" dirty="0">
                <a:solidFill>
                  <a:srgbClr val="FFFFFF"/>
                </a:solidFill>
                <a:latin typeface="+mj-lt"/>
                <a:cs typeface="Arial"/>
              </a:rPr>
              <a:t>A</a:t>
            </a:r>
            <a:r>
              <a:rPr sz="800" b="1" spc="65" dirty="0">
                <a:solidFill>
                  <a:srgbClr val="FFFFFF"/>
                </a:solidFill>
                <a:latin typeface="+mj-lt"/>
                <a:cs typeface="Arial"/>
              </a:rPr>
              <a:t>N</a:t>
            </a:r>
            <a:r>
              <a:rPr sz="800" b="1" spc="-70" dirty="0">
                <a:solidFill>
                  <a:srgbClr val="FFFFFF"/>
                </a:solidFill>
                <a:latin typeface="+mj-lt"/>
                <a:cs typeface="Arial"/>
              </a:rPr>
              <a:t>C</a:t>
            </a:r>
            <a:r>
              <a:rPr sz="800" b="1" spc="-85" dirty="0">
                <a:solidFill>
                  <a:srgbClr val="FFFFFF"/>
                </a:solidFill>
                <a:latin typeface="+mj-lt"/>
                <a:cs typeface="Arial"/>
              </a:rPr>
              <a:t>E</a:t>
            </a:r>
            <a:endParaRPr sz="800">
              <a:latin typeface="+mj-lt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4741" y="5646167"/>
            <a:ext cx="4330700" cy="2557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85" dirty="0">
                <a:solidFill>
                  <a:srgbClr val="86AF49"/>
                </a:solidFill>
                <a:latin typeface="+mj-lt"/>
                <a:cs typeface="Lucida Sans"/>
              </a:rPr>
              <a:t>2</a:t>
            </a:r>
            <a:r>
              <a:rPr sz="1200" b="1" spc="30" dirty="0">
                <a:solidFill>
                  <a:srgbClr val="86AF49"/>
                </a:solidFill>
                <a:latin typeface="+mj-lt"/>
                <a:cs typeface="Lucida Sans"/>
              </a:rPr>
              <a:t>.</a:t>
            </a:r>
            <a:r>
              <a:rPr sz="1200" b="1" spc="-80" dirty="0">
                <a:solidFill>
                  <a:srgbClr val="86AF49"/>
                </a:solidFill>
                <a:latin typeface="+mj-lt"/>
                <a:cs typeface="Lucida Sans"/>
              </a:rPr>
              <a:t> D</a:t>
            </a:r>
            <a:r>
              <a:rPr sz="1200" b="1" spc="-20" dirty="0">
                <a:solidFill>
                  <a:srgbClr val="86AF49"/>
                </a:solidFill>
                <a:latin typeface="+mj-lt"/>
                <a:cs typeface="Lucida Sans"/>
              </a:rPr>
              <a:t>at</a:t>
            </a:r>
            <a:r>
              <a:rPr sz="1200" b="1" spc="-10" dirty="0">
                <a:solidFill>
                  <a:srgbClr val="86AF49"/>
                </a:solidFill>
                <a:latin typeface="+mj-lt"/>
                <a:cs typeface="Lucida Sans"/>
              </a:rPr>
              <a:t>a</a:t>
            </a:r>
            <a:endParaRPr sz="1200">
              <a:latin typeface="+mj-lt"/>
              <a:cs typeface="Lucida Sans"/>
            </a:endParaRPr>
          </a:p>
          <a:p>
            <a:pPr marL="12700" marR="9525" algn="just">
              <a:lnSpc>
                <a:spcPct val="100000"/>
              </a:lnSpc>
              <a:spcBef>
                <a:spcPts val="20"/>
              </a:spcBef>
            </a:pPr>
            <a:r>
              <a:rPr sz="900" b="1" spc="15" dirty="0">
                <a:latin typeface="+mj-lt"/>
                <a:cs typeface="Arial"/>
              </a:rPr>
              <a:t>Are</a:t>
            </a:r>
            <a:r>
              <a:rPr sz="900" b="1" spc="20" dirty="0">
                <a:latin typeface="+mj-lt"/>
                <a:cs typeface="Arial"/>
              </a:rPr>
              <a:t> </a:t>
            </a:r>
            <a:r>
              <a:rPr sz="900" b="1" spc="60" dirty="0">
                <a:latin typeface="+mj-lt"/>
                <a:cs typeface="Arial"/>
              </a:rPr>
              <a:t>at </a:t>
            </a:r>
            <a:r>
              <a:rPr sz="900" b="1" spc="25" dirty="0">
                <a:latin typeface="+mj-lt"/>
                <a:cs typeface="Arial"/>
              </a:rPr>
              <a:t>least </a:t>
            </a:r>
            <a:r>
              <a:rPr sz="900" b="1" spc="10" dirty="0">
                <a:latin typeface="+mj-lt"/>
                <a:cs typeface="Arial"/>
              </a:rPr>
              <a:t>90%</a:t>
            </a:r>
            <a:r>
              <a:rPr sz="900" b="1" spc="15" dirty="0">
                <a:latin typeface="+mj-lt"/>
                <a:cs typeface="Arial"/>
              </a:rPr>
              <a:t> </a:t>
            </a:r>
            <a:r>
              <a:rPr sz="900" b="1" spc="30" dirty="0">
                <a:latin typeface="+mj-lt"/>
                <a:cs typeface="Arial"/>
              </a:rPr>
              <a:t>of </a:t>
            </a:r>
            <a:r>
              <a:rPr sz="900" b="1" spc="25" dirty="0">
                <a:latin typeface="+mj-lt"/>
                <a:cs typeface="Arial"/>
              </a:rPr>
              <a:t>Mailing </a:t>
            </a:r>
            <a:r>
              <a:rPr sz="900" b="1" spc="40" dirty="0">
                <a:latin typeface="+mj-lt"/>
                <a:cs typeface="Arial"/>
              </a:rPr>
              <a:t>Items </a:t>
            </a:r>
            <a:r>
              <a:rPr sz="900" b="1" spc="25" dirty="0">
                <a:latin typeface="+mj-lt"/>
                <a:cs typeface="Arial"/>
              </a:rPr>
              <a:t>fully</a:t>
            </a:r>
            <a:r>
              <a:rPr sz="900" b="1" spc="30" dirty="0">
                <a:latin typeface="+mj-lt"/>
                <a:cs typeface="Arial"/>
              </a:rPr>
              <a:t> and </a:t>
            </a:r>
            <a:r>
              <a:rPr sz="900" b="1" spc="20" dirty="0">
                <a:latin typeface="+mj-lt"/>
                <a:cs typeface="Arial"/>
              </a:rPr>
              <a:t>accurately</a:t>
            </a:r>
            <a:r>
              <a:rPr sz="900" b="1" spc="25" dirty="0">
                <a:latin typeface="+mj-lt"/>
                <a:cs typeface="Arial"/>
              </a:rPr>
              <a:t> </a:t>
            </a:r>
            <a:r>
              <a:rPr sz="900" b="1" spc="10" dirty="0">
                <a:latin typeface="+mj-lt"/>
                <a:cs typeface="Arial"/>
              </a:rPr>
              <a:t>addressed</a:t>
            </a:r>
            <a:r>
              <a:rPr sz="900" b="1" spc="15" dirty="0">
                <a:latin typeface="+mj-lt"/>
                <a:cs typeface="Arial"/>
              </a:rPr>
              <a:t> </a:t>
            </a:r>
            <a:r>
              <a:rPr sz="900" b="1" spc="25" dirty="0">
                <a:latin typeface="+mj-lt"/>
                <a:cs typeface="Arial"/>
              </a:rPr>
              <a:t>and </a:t>
            </a:r>
            <a:r>
              <a:rPr sz="900" b="1" spc="30" dirty="0">
                <a:latin typeface="+mj-lt"/>
                <a:cs typeface="Arial"/>
              </a:rPr>
              <a:t> </a:t>
            </a:r>
            <a:r>
              <a:rPr sz="900" b="1" dirty="0">
                <a:latin typeface="+mj-lt"/>
                <a:cs typeface="Arial"/>
              </a:rPr>
              <a:t>Postcoded</a:t>
            </a:r>
            <a:r>
              <a:rPr sz="900" b="1" spc="20" dirty="0">
                <a:latin typeface="+mj-lt"/>
                <a:cs typeface="Arial"/>
              </a:rPr>
              <a:t> </a:t>
            </a:r>
            <a:r>
              <a:rPr sz="900" b="1" spc="30" dirty="0">
                <a:latin typeface="+mj-lt"/>
                <a:cs typeface="Arial"/>
              </a:rPr>
              <a:t>in</a:t>
            </a:r>
            <a:r>
              <a:rPr sz="900" b="1" spc="-10" dirty="0">
                <a:latin typeface="+mj-lt"/>
                <a:cs typeface="Arial"/>
              </a:rPr>
              <a:t> </a:t>
            </a:r>
            <a:r>
              <a:rPr sz="900" b="1" spc="5" dirty="0">
                <a:latin typeface="+mj-lt"/>
                <a:cs typeface="Arial"/>
              </a:rPr>
              <a:t>accordance </a:t>
            </a:r>
            <a:r>
              <a:rPr sz="900" b="1" spc="55" dirty="0">
                <a:latin typeface="+mj-lt"/>
                <a:cs typeface="Arial"/>
              </a:rPr>
              <a:t>with</a:t>
            </a:r>
            <a:r>
              <a:rPr sz="900" b="1" spc="-10" dirty="0">
                <a:latin typeface="+mj-lt"/>
                <a:cs typeface="Arial"/>
              </a:rPr>
              <a:t> </a:t>
            </a:r>
            <a:r>
              <a:rPr sz="900" b="1" dirty="0">
                <a:latin typeface="+mj-lt"/>
                <a:cs typeface="Arial"/>
              </a:rPr>
              <a:t>Royal</a:t>
            </a:r>
            <a:r>
              <a:rPr sz="900" b="1" spc="-5" dirty="0">
                <a:latin typeface="+mj-lt"/>
                <a:cs typeface="Arial"/>
              </a:rPr>
              <a:t> </a:t>
            </a:r>
            <a:r>
              <a:rPr sz="900" b="1" spc="10" dirty="0">
                <a:latin typeface="+mj-lt"/>
                <a:cs typeface="Arial"/>
              </a:rPr>
              <a:t>Mail’s</a:t>
            </a:r>
            <a:r>
              <a:rPr sz="900" b="1" spc="-10" dirty="0">
                <a:latin typeface="+mj-lt"/>
                <a:cs typeface="Arial"/>
              </a:rPr>
              <a:t> </a:t>
            </a:r>
            <a:r>
              <a:rPr sz="900" b="1" spc="-5" dirty="0">
                <a:latin typeface="+mj-lt"/>
                <a:cs typeface="Arial"/>
              </a:rPr>
              <a:t>Postcode</a:t>
            </a:r>
            <a:r>
              <a:rPr sz="900" b="1" spc="15" dirty="0">
                <a:latin typeface="+mj-lt"/>
                <a:cs typeface="Arial"/>
              </a:rPr>
              <a:t> </a:t>
            </a:r>
            <a:r>
              <a:rPr sz="900" b="1" spc="-10" dirty="0">
                <a:latin typeface="+mj-lt"/>
                <a:cs typeface="Arial"/>
              </a:rPr>
              <a:t>Address</a:t>
            </a:r>
            <a:r>
              <a:rPr sz="900" b="1" spc="40" dirty="0">
                <a:latin typeface="+mj-lt"/>
                <a:cs typeface="Arial"/>
              </a:rPr>
              <a:t> </a:t>
            </a:r>
            <a:r>
              <a:rPr sz="900" b="1" spc="5" dirty="0">
                <a:latin typeface="+mj-lt"/>
                <a:cs typeface="Arial"/>
              </a:rPr>
              <a:t>File</a:t>
            </a:r>
            <a:r>
              <a:rPr sz="900" b="1" dirty="0">
                <a:latin typeface="+mj-lt"/>
                <a:cs typeface="Arial"/>
              </a:rPr>
              <a:t> </a:t>
            </a:r>
            <a:r>
              <a:rPr sz="900" b="1" spc="-25" dirty="0">
                <a:latin typeface="+mj-lt"/>
                <a:cs typeface="Arial"/>
              </a:rPr>
              <a:t>(PAF®)?</a:t>
            </a:r>
            <a:endParaRPr sz="900">
              <a:latin typeface="+mj-lt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>
              <a:latin typeface="+mj-lt"/>
              <a:cs typeface="Arial"/>
            </a:endParaRPr>
          </a:p>
          <a:p>
            <a:pPr marL="12700" marR="7620" algn="just">
              <a:lnSpc>
                <a:spcPct val="100000"/>
              </a:lnSpc>
              <a:spcBef>
                <a:spcPts val="5"/>
              </a:spcBef>
            </a:pPr>
            <a:r>
              <a:rPr sz="900" b="1" spc="25" dirty="0">
                <a:latin typeface="+mj-lt"/>
                <a:cs typeface="Arial"/>
              </a:rPr>
              <a:t>Have </a:t>
            </a:r>
            <a:r>
              <a:rPr sz="900" b="1" spc="50" dirty="0">
                <a:latin typeface="+mj-lt"/>
                <a:cs typeface="Arial"/>
              </a:rPr>
              <a:t>the </a:t>
            </a:r>
            <a:r>
              <a:rPr sz="900" b="1" spc="-10" dirty="0">
                <a:latin typeface="+mj-lt"/>
                <a:cs typeface="Arial"/>
              </a:rPr>
              <a:t>MPS,</a:t>
            </a:r>
            <a:r>
              <a:rPr sz="900" b="1" spc="229" dirty="0">
                <a:latin typeface="+mj-lt"/>
                <a:cs typeface="Arial"/>
              </a:rPr>
              <a:t> </a:t>
            </a:r>
            <a:r>
              <a:rPr sz="900" b="1" spc="10" dirty="0">
                <a:latin typeface="+mj-lt"/>
                <a:cs typeface="Arial"/>
              </a:rPr>
              <a:t>including </a:t>
            </a:r>
            <a:r>
              <a:rPr sz="900" b="1" spc="-15" dirty="0">
                <a:latin typeface="+mj-lt"/>
                <a:cs typeface="Arial"/>
              </a:rPr>
              <a:t>MPS </a:t>
            </a:r>
            <a:r>
              <a:rPr sz="900" b="1" spc="5" dirty="0">
                <a:latin typeface="+mj-lt"/>
                <a:cs typeface="Arial"/>
              </a:rPr>
              <a:t>Deceased, </a:t>
            </a:r>
            <a:r>
              <a:rPr sz="900" b="1" dirty="0">
                <a:latin typeface="+mj-lt"/>
                <a:cs typeface="Arial"/>
              </a:rPr>
              <a:t>lists </a:t>
            </a:r>
            <a:r>
              <a:rPr sz="900" b="1" spc="25" dirty="0">
                <a:latin typeface="+mj-lt"/>
                <a:cs typeface="Arial"/>
              </a:rPr>
              <a:t>been </a:t>
            </a:r>
            <a:r>
              <a:rPr sz="900" b="1" spc="40" dirty="0">
                <a:latin typeface="+mj-lt"/>
                <a:cs typeface="Arial"/>
              </a:rPr>
              <a:t>run </a:t>
            </a:r>
            <a:r>
              <a:rPr sz="900" b="1" spc="15" dirty="0">
                <a:latin typeface="+mj-lt"/>
                <a:cs typeface="Arial"/>
              </a:rPr>
              <a:t>against </a:t>
            </a:r>
            <a:r>
              <a:rPr sz="900" b="1" spc="25" dirty="0">
                <a:latin typeface="+mj-lt"/>
                <a:cs typeface="Arial"/>
              </a:rPr>
              <a:t>any </a:t>
            </a:r>
            <a:r>
              <a:rPr sz="900" b="1" spc="5" dirty="0">
                <a:latin typeface="+mj-lt"/>
                <a:cs typeface="Arial"/>
              </a:rPr>
              <a:t>cold </a:t>
            </a:r>
            <a:r>
              <a:rPr sz="900" b="1" spc="10" dirty="0">
                <a:latin typeface="+mj-lt"/>
                <a:cs typeface="Arial"/>
              </a:rPr>
              <a:t> </a:t>
            </a:r>
            <a:r>
              <a:rPr sz="900" b="1" spc="45" dirty="0">
                <a:latin typeface="+mj-lt"/>
                <a:cs typeface="Arial"/>
              </a:rPr>
              <a:t>data</a:t>
            </a:r>
            <a:r>
              <a:rPr sz="900" b="1" spc="-15" dirty="0">
                <a:latin typeface="+mj-lt"/>
                <a:cs typeface="Arial"/>
              </a:rPr>
              <a:t> </a:t>
            </a:r>
            <a:r>
              <a:rPr sz="900" b="1" spc="30" dirty="0">
                <a:latin typeface="+mj-lt"/>
                <a:cs typeface="Arial"/>
              </a:rPr>
              <a:t>in</a:t>
            </a:r>
            <a:r>
              <a:rPr sz="900" b="1" spc="-15" dirty="0">
                <a:latin typeface="+mj-lt"/>
                <a:cs typeface="Arial"/>
              </a:rPr>
              <a:t> </a:t>
            </a:r>
            <a:r>
              <a:rPr sz="900" b="1" spc="20" dirty="0">
                <a:latin typeface="+mj-lt"/>
                <a:cs typeface="Arial"/>
              </a:rPr>
              <a:t>this</a:t>
            </a:r>
            <a:r>
              <a:rPr sz="900" b="1" spc="-10" dirty="0">
                <a:latin typeface="+mj-lt"/>
                <a:cs typeface="Arial"/>
              </a:rPr>
              <a:t> </a:t>
            </a:r>
            <a:r>
              <a:rPr sz="900" b="1" spc="25" dirty="0">
                <a:latin typeface="+mj-lt"/>
                <a:cs typeface="Arial"/>
              </a:rPr>
              <a:t>mailing</a:t>
            </a:r>
            <a:r>
              <a:rPr sz="900" b="1" spc="-5" dirty="0">
                <a:latin typeface="+mj-lt"/>
                <a:cs typeface="Arial"/>
              </a:rPr>
              <a:t> </a:t>
            </a:r>
            <a:r>
              <a:rPr sz="900" b="1" spc="50" dirty="0">
                <a:latin typeface="+mj-lt"/>
                <a:cs typeface="Arial"/>
              </a:rPr>
              <a:t>to</a:t>
            </a:r>
            <a:r>
              <a:rPr sz="900" b="1" spc="10" dirty="0">
                <a:latin typeface="+mj-lt"/>
                <a:cs typeface="Arial"/>
              </a:rPr>
              <a:t> </a:t>
            </a:r>
            <a:r>
              <a:rPr sz="900" b="1" spc="20" dirty="0">
                <a:latin typeface="+mj-lt"/>
                <a:cs typeface="Arial"/>
              </a:rPr>
              <a:t>ensure</a:t>
            </a:r>
            <a:r>
              <a:rPr sz="900" b="1" dirty="0">
                <a:latin typeface="+mj-lt"/>
                <a:cs typeface="Arial"/>
              </a:rPr>
              <a:t> </a:t>
            </a:r>
            <a:r>
              <a:rPr sz="900" b="1" spc="25" dirty="0">
                <a:latin typeface="+mj-lt"/>
                <a:cs typeface="Arial"/>
              </a:rPr>
              <a:t>any</a:t>
            </a:r>
            <a:r>
              <a:rPr sz="900" b="1" spc="-5" dirty="0">
                <a:latin typeface="+mj-lt"/>
                <a:cs typeface="Arial"/>
              </a:rPr>
              <a:t> </a:t>
            </a:r>
            <a:r>
              <a:rPr sz="900" b="1" spc="25" dirty="0">
                <a:latin typeface="+mj-lt"/>
                <a:cs typeface="Arial"/>
              </a:rPr>
              <a:t>matches</a:t>
            </a:r>
            <a:r>
              <a:rPr sz="900" b="1" spc="-5" dirty="0">
                <a:latin typeface="+mj-lt"/>
                <a:cs typeface="Arial"/>
              </a:rPr>
              <a:t> </a:t>
            </a:r>
            <a:r>
              <a:rPr sz="900" b="1" spc="45" dirty="0">
                <a:latin typeface="+mj-lt"/>
                <a:cs typeface="Arial"/>
              </a:rPr>
              <a:t>were</a:t>
            </a:r>
            <a:r>
              <a:rPr sz="900" b="1" dirty="0">
                <a:latin typeface="+mj-lt"/>
                <a:cs typeface="Arial"/>
              </a:rPr>
              <a:t> </a:t>
            </a:r>
            <a:r>
              <a:rPr sz="900" b="1" spc="5" dirty="0">
                <a:latin typeface="+mj-lt"/>
                <a:cs typeface="Arial"/>
              </a:rPr>
              <a:t>suppressed </a:t>
            </a:r>
            <a:r>
              <a:rPr sz="900" b="1" spc="45" dirty="0">
                <a:latin typeface="+mj-lt"/>
                <a:cs typeface="Arial"/>
              </a:rPr>
              <a:t>within</a:t>
            </a:r>
            <a:r>
              <a:rPr sz="900" b="1" spc="-10" dirty="0">
                <a:latin typeface="+mj-lt"/>
                <a:cs typeface="Arial"/>
              </a:rPr>
              <a:t> </a:t>
            </a:r>
            <a:r>
              <a:rPr sz="900" b="1" spc="10" dirty="0">
                <a:latin typeface="+mj-lt"/>
                <a:cs typeface="Arial"/>
              </a:rPr>
              <a:t>30</a:t>
            </a:r>
            <a:r>
              <a:rPr sz="900" b="1" spc="5" dirty="0">
                <a:latin typeface="+mj-lt"/>
                <a:cs typeface="Arial"/>
              </a:rPr>
              <a:t> </a:t>
            </a:r>
            <a:r>
              <a:rPr sz="900" b="1" dirty="0">
                <a:latin typeface="+mj-lt"/>
                <a:cs typeface="Arial"/>
              </a:rPr>
              <a:t>days </a:t>
            </a:r>
            <a:r>
              <a:rPr sz="900" b="1" spc="-240" dirty="0">
                <a:latin typeface="+mj-lt"/>
                <a:cs typeface="Arial"/>
              </a:rPr>
              <a:t> </a:t>
            </a:r>
            <a:r>
              <a:rPr sz="900" b="1" spc="20" dirty="0">
                <a:latin typeface="+mj-lt"/>
                <a:cs typeface="Arial"/>
              </a:rPr>
              <a:t>of</a:t>
            </a:r>
            <a:r>
              <a:rPr sz="900" b="1" spc="-5" dirty="0">
                <a:latin typeface="+mj-lt"/>
                <a:cs typeface="Arial"/>
              </a:rPr>
              <a:t> </a:t>
            </a:r>
            <a:r>
              <a:rPr sz="900" b="1" spc="50" dirty="0">
                <a:latin typeface="+mj-lt"/>
                <a:cs typeface="Arial"/>
              </a:rPr>
              <a:t>the</a:t>
            </a:r>
            <a:r>
              <a:rPr sz="900" b="1" spc="-15" dirty="0">
                <a:latin typeface="+mj-lt"/>
                <a:cs typeface="Arial"/>
              </a:rPr>
              <a:t> </a:t>
            </a:r>
            <a:r>
              <a:rPr sz="900" b="1" spc="40" dirty="0">
                <a:latin typeface="+mj-lt"/>
                <a:cs typeface="Arial"/>
              </a:rPr>
              <a:t>mail</a:t>
            </a:r>
            <a:r>
              <a:rPr sz="900" b="1" spc="-20" dirty="0">
                <a:latin typeface="+mj-lt"/>
                <a:cs typeface="Arial"/>
              </a:rPr>
              <a:t> </a:t>
            </a:r>
            <a:r>
              <a:rPr sz="900" b="1" spc="10" dirty="0">
                <a:latin typeface="+mj-lt"/>
                <a:cs typeface="Arial"/>
              </a:rPr>
              <a:t>being</a:t>
            </a:r>
            <a:r>
              <a:rPr sz="900" b="1" spc="5" dirty="0">
                <a:latin typeface="+mj-lt"/>
                <a:cs typeface="Arial"/>
              </a:rPr>
              <a:t> </a:t>
            </a:r>
            <a:r>
              <a:rPr sz="900" b="1" spc="20" dirty="0">
                <a:latin typeface="+mj-lt"/>
                <a:cs typeface="Arial"/>
              </a:rPr>
              <a:t>delivered</a:t>
            </a:r>
            <a:r>
              <a:rPr sz="900" b="1" spc="35" dirty="0">
                <a:latin typeface="+mj-lt"/>
                <a:cs typeface="Arial"/>
              </a:rPr>
              <a:t> </a:t>
            </a:r>
            <a:r>
              <a:rPr sz="900" b="1" spc="50" dirty="0">
                <a:latin typeface="+mj-lt"/>
                <a:cs typeface="Arial"/>
              </a:rPr>
              <a:t>to</a:t>
            </a:r>
            <a:r>
              <a:rPr sz="900" b="1" spc="-20" dirty="0">
                <a:latin typeface="+mj-lt"/>
                <a:cs typeface="Arial"/>
              </a:rPr>
              <a:t> </a:t>
            </a:r>
            <a:r>
              <a:rPr sz="900" b="1" spc="50" dirty="0">
                <a:latin typeface="+mj-lt"/>
                <a:cs typeface="Arial"/>
              </a:rPr>
              <a:t>the</a:t>
            </a:r>
            <a:r>
              <a:rPr sz="900" b="1" spc="-15" dirty="0">
                <a:latin typeface="+mj-lt"/>
                <a:cs typeface="Arial"/>
              </a:rPr>
              <a:t> </a:t>
            </a:r>
            <a:r>
              <a:rPr sz="900" b="1" spc="10" dirty="0">
                <a:latin typeface="+mj-lt"/>
                <a:cs typeface="Arial"/>
              </a:rPr>
              <a:t>recipient?</a:t>
            </a:r>
            <a:endParaRPr sz="900">
              <a:latin typeface="+mj-lt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900" spc="-20" dirty="0">
                <a:latin typeface="+mj-lt"/>
                <a:cs typeface="Tahoma"/>
              </a:rPr>
              <a:t>In</a:t>
            </a:r>
            <a:r>
              <a:rPr sz="900" spc="-15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instances</a:t>
            </a:r>
            <a:r>
              <a:rPr sz="900" spc="30" dirty="0">
                <a:latin typeface="+mj-lt"/>
                <a:cs typeface="Tahoma"/>
              </a:rPr>
              <a:t> </a:t>
            </a:r>
            <a:r>
              <a:rPr sz="900" spc="35" dirty="0">
                <a:latin typeface="+mj-lt"/>
                <a:cs typeface="Tahoma"/>
              </a:rPr>
              <a:t>where </a:t>
            </a:r>
            <a:r>
              <a:rPr sz="900" spc="25" dirty="0">
                <a:latin typeface="+mj-lt"/>
                <a:cs typeface="Tahoma"/>
              </a:rPr>
              <a:t>data</a:t>
            </a:r>
            <a:r>
              <a:rPr sz="900" spc="30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is</a:t>
            </a:r>
            <a:r>
              <a:rPr sz="900" spc="25" dirty="0">
                <a:latin typeface="+mj-lt"/>
                <a:cs typeface="Tahoma"/>
              </a:rPr>
              <a:t> </a:t>
            </a:r>
            <a:r>
              <a:rPr sz="900" spc="35" dirty="0">
                <a:latin typeface="+mj-lt"/>
                <a:cs typeface="Tahoma"/>
              </a:rPr>
              <a:t>not </a:t>
            </a:r>
            <a:r>
              <a:rPr sz="900" spc="45" dirty="0">
                <a:latin typeface="+mj-lt"/>
                <a:cs typeface="Tahoma"/>
              </a:rPr>
              <a:t>from </a:t>
            </a:r>
            <a:r>
              <a:rPr sz="900" spc="25" dirty="0">
                <a:latin typeface="+mj-lt"/>
                <a:cs typeface="Tahoma"/>
              </a:rPr>
              <a:t>a</a:t>
            </a:r>
            <a:r>
              <a:rPr sz="900" spc="30" dirty="0">
                <a:latin typeface="+mj-lt"/>
                <a:cs typeface="Tahoma"/>
              </a:rPr>
              <a:t> consent </a:t>
            </a:r>
            <a:r>
              <a:rPr sz="900" spc="35" dirty="0">
                <a:latin typeface="+mj-lt"/>
                <a:cs typeface="Tahoma"/>
              </a:rPr>
              <a:t>based </a:t>
            </a:r>
            <a:r>
              <a:rPr sz="900" spc="20" dirty="0">
                <a:latin typeface="+mj-lt"/>
                <a:cs typeface="Tahoma"/>
              </a:rPr>
              <a:t>file</a:t>
            </a:r>
            <a:r>
              <a:rPr sz="900" spc="25" dirty="0">
                <a:latin typeface="+mj-lt"/>
                <a:cs typeface="Tahoma"/>
              </a:rPr>
              <a:t> a</a:t>
            </a:r>
            <a:r>
              <a:rPr sz="900" spc="30" dirty="0">
                <a:latin typeface="+mj-lt"/>
                <a:cs typeface="Tahoma"/>
              </a:rPr>
              <a:t> </a:t>
            </a:r>
            <a:r>
              <a:rPr sz="900" spc="40" dirty="0">
                <a:latin typeface="+mj-lt"/>
                <a:cs typeface="Tahoma"/>
              </a:rPr>
              <a:t>documented </a:t>
            </a:r>
            <a:r>
              <a:rPr sz="900" spc="45" dirty="0">
                <a:latin typeface="+mj-lt"/>
                <a:cs typeface="Tahoma"/>
              </a:rPr>
              <a:t> </a:t>
            </a:r>
            <a:r>
              <a:rPr sz="900" spc="35" dirty="0">
                <a:latin typeface="+mj-lt"/>
                <a:cs typeface="Tahoma"/>
              </a:rPr>
              <a:t>procedure </a:t>
            </a:r>
            <a:r>
              <a:rPr sz="900" spc="40" dirty="0">
                <a:latin typeface="+mj-lt"/>
                <a:cs typeface="Tahoma"/>
              </a:rPr>
              <a:t>must be </a:t>
            </a:r>
            <a:r>
              <a:rPr sz="900" spc="35" dirty="0">
                <a:latin typeface="+mj-lt"/>
                <a:cs typeface="Tahoma"/>
              </a:rPr>
              <a:t>in </a:t>
            </a:r>
            <a:r>
              <a:rPr sz="900" spc="25" dirty="0">
                <a:latin typeface="+mj-lt"/>
                <a:cs typeface="Tahoma"/>
              </a:rPr>
              <a:t>place </a:t>
            </a:r>
            <a:r>
              <a:rPr sz="900" spc="40" dirty="0">
                <a:latin typeface="+mj-lt"/>
                <a:cs typeface="Tahoma"/>
              </a:rPr>
              <a:t>and used </a:t>
            </a:r>
            <a:r>
              <a:rPr sz="900" spc="30" dirty="0">
                <a:latin typeface="+mj-lt"/>
                <a:cs typeface="Tahoma"/>
              </a:rPr>
              <a:t>to </a:t>
            </a:r>
            <a:r>
              <a:rPr sz="900" spc="35" dirty="0">
                <a:latin typeface="+mj-lt"/>
                <a:cs typeface="Tahoma"/>
              </a:rPr>
              <a:t>suppress customer </a:t>
            </a:r>
            <a:r>
              <a:rPr sz="900" spc="40" dirty="0">
                <a:latin typeface="+mj-lt"/>
                <a:cs typeface="Tahoma"/>
              </a:rPr>
              <a:t>and </a:t>
            </a:r>
            <a:r>
              <a:rPr sz="900" spc="30" dirty="0">
                <a:latin typeface="+mj-lt"/>
                <a:cs typeface="Tahoma"/>
              </a:rPr>
              <a:t>prospect </a:t>
            </a:r>
            <a:r>
              <a:rPr sz="900" spc="25" dirty="0">
                <a:latin typeface="+mj-lt"/>
                <a:cs typeface="Tahoma"/>
              </a:rPr>
              <a:t>data </a:t>
            </a:r>
            <a:r>
              <a:rPr sz="900" spc="-270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against</a:t>
            </a:r>
            <a:r>
              <a:rPr sz="900" spc="-25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the</a:t>
            </a:r>
            <a:r>
              <a:rPr sz="900" spc="-30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Mailing</a:t>
            </a:r>
            <a:r>
              <a:rPr sz="900" spc="-25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Preference</a:t>
            </a:r>
            <a:r>
              <a:rPr sz="900" spc="-25" dirty="0">
                <a:latin typeface="+mj-lt"/>
                <a:cs typeface="Tahoma"/>
              </a:rPr>
              <a:t> </a:t>
            </a:r>
            <a:r>
              <a:rPr sz="900" spc="15" dirty="0">
                <a:latin typeface="+mj-lt"/>
                <a:cs typeface="Tahoma"/>
              </a:rPr>
              <a:t>Service</a:t>
            </a:r>
            <a:r>
              <a:rPr sz="900" spc="-20" dirty="0">
                <a:latin typeface="+mj-lt"/>
                <a:cs typeface="Tahoma"/>
              </a:rPr>
              <a:t> </a:t>
            </a:r>
            <a:r>
              <a:rPr sz="900" spc="-10" dirty="0">
                <a:latin typeface="+mj-lt"/>
                <a:cs typeface="Tahoma"/>
              </a:rPr>
              <a:t>(MPS),</a:t>
            </a:r>
            <a:r>
              <a:rPr sz="900" spc="-35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including</a:t>
            </a:r>
            <a:r>
              <a:rPr sz="900" spc="-25" dirty="0">
                <a:latin typeface="+mj-lt"/>
                <a:cs typeface="Tahoma"/>
              </a:rPr>
              <a:t> </a:t>
            </a:r>
            <a:r>
              <a:rPr sz="900" spc="45" dirty="0">
                <a:latin typeface="+mj-lt"/>
                <a:cs typeface="Tahoma"/>
              </a:rPr>
              <a:t>MPS</a:t>
            </a:r>
            <a:r>
              <a:rPr sz="900" spc="-30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Deceased,</a:t>
            </a:r>
            <a:r>
              <a:rPr sz="900" spc="-20" dirty="0">
                <a:latin typeface="+mj-lt"/>
                <a:cs typeface="Tahoma"/>
              </a:rPr>
              <a:t> </a:t>
            </a:r>
            <a:r>
              <a:rPr sz="900" spc="40" dirty="0">
                <a:latin typeface="+mj-lt"/>
                <a:cs typeface="Tahoma"/>
              </a:rPr>
              <a:t>and</a:t>
            </a:r>
            <a:r>
              <a:rPr sz="900" spc="-25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every </a:t>
            </a:r>
            <a:r>
              <a:rPr sz="900" spc="-270" dirty="0">
                <a:latin typeface="+mj-lt"/>
                <a:cs typeface="Tahoma"/>
              </a:rPr>
              <a:t> </a:t>
            </a:r>
            <a:r>
              <a:rPr sz="900" spc="35" dirty="0">
                <a:latin typeface="+mj-lt"/>
                <a:cs typeface="Tahoma"/>
              </a:rPr>
              <a:t>address</a:t>
            </a:r>
            <a:r>
              <a:rPr sz="900" spc="-35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list</a:t>
            </a:r>
            <a:r>
              <a:rPr sz="900" spc="-45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for</a:t>
            </a:r>
            <a:r>
              <a:rPr sz="900" spc="-35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each</a:t>
            </a:r>
            <a:r>
              <a:rPr sz="900" spc="-35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Advertising</a:t>
            </a:r>
            <a:r>
              <a:rPr sz="900" spc="-35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Mail®</a:t>
            </a:r>
            <a:r>
              <a:rPr sz="900" spc="-40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posting</a:t>
            </a:r>
            <a:r>
              <a:rPr sz="900" spc="-40" dirty="0">
                <a:latin typeface="+mj-lt"/>
                <a:cs typeface="Tahoma"/>
              </a:rPr>
              <a:t> </a:t>
            </a:r>
            <a:r>
              <a:rPr sz="900" spc="40" dirty="0">
                <a:latin typeface="+mj-lt"/>
                <a:cs typeface="Tahoma"/>
              </a:rPr>
              <a:t>must</a:t>
            </a:r>
            <a:r>
              <a:rPr sz="900" spc="-40" dirty="0">
                <a:latin typeface="+mj-lt"/>
                <a:cs typeface="Tahoma"/>
              </a:rPr>
              <a:t> </a:t>
            </a:r>
            <a:r>
              <a:rPr sz="900" spc="40" dirty="0">
                <a:latin typeface="+mj-lt"/>
                <a:cs typeface="Tahoma"/>
              </a:rPr>
              <a:t>be</a:t>
            </a:r>
            <a:r>
              <a:rPr sz="900" spc="-25" dirty="0">
                <a:latin typeface="+mj-lt"/>
                <a:cs typeface="Tahoma"/>
              </a:rPr>
              <a:t> </a:t>
            </a:r>
            <a:r>
              <a:rPr sz="900" spc="45" dirty="0">
                <a:latin typeface="+mj-lt"/>
                <a:cs typeface="Tahoma"/>
              </a:rPr>
              <a:t>run</a:t>
            </a:r>
            <a:r>
              <a:rPr sz="900" spc="-35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against</a:t>
            </a:r>
            <a:r>
              <a:rPr sz="900" spc="-40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these</a:t>
            </a:r>
            <a:r>
              <a:rPr sz="900" spc="-40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files</a:t>
            </a:r>
            <a:r>
              <a:rPr sz="900" spc="-35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30 </a:t>
            </a:r>
            <a:r>
              <a:rPr sz="900" spc="-270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days </a:t>
            </a:r>
            <a:r>
              <a:rPr sz="900" spc="45" dirty="0">
                <a:latin typeface="+mj-lt"/>
                <a:cs typeface="Tahoma"/>
              </a:rPr>
              <a:t>or </a:t>
            </a:r>
            <a:r>
              <a:rPr sz="900" spc="20" dirty="0">
                <a:latin typeface="+mj-lt"/>
                <a:cs typeface="Tahoma"/>
              </a:rPr>
              <a:t>less </a:t>
            </a:r>
            <a:r>
              <a:rPr sz="900" spc="30" dirty="0">
                <a:latin typeface="+mj-lt"/>
                <a:cs typeface="Tahoma"/>
              </a:rPr>
              <a:t>before </a:t>
            </a:r>
            <a:r>
              <a:rPr sz="900" spc="25" dirty="0">
                <a:latin typeface="+mj-lt"/>
                <a:cs typeface="Tahoma"/>
              </a:rPr>
              <a:t>the </a:t>
            </a:r>
            <a:r>
              <a:rPr sz="900" spc="35" dirty="0">
                <a:latin typeface="+mj-lt"/>
                <a:cs typeface="Tahoma"/>
              </a:rPr>
              <a:t>Mailing </a:t>
            </a:r>
            <a:r>
              <a:rPr sz="900" spc="30" dirty="0">
                <a:latin typeface="+mj-lt"/>
                <a:cs typeface="Tahoma"/>
              </a:rPr>
              <a:t>item </a:t>
            </a:r>
            <a:r>
              <a:rPr sz="900" spc="25" dirty="0">
                <a:latin typeface="+mj-lt"/>
                <a:cs typeface="Tahoma"/>
              </a:rPr>
              <a:t>that </a:t>
            </a:r>
            <a:r>
              <a:rPr sz="900" spc="30" dirty="0">
                <a:latin typeface="+mj-lt"/>
                <a:cs typeface="Tahoma"/>
              </a:rPr>
              <a:t>uses </a:t>
            </a:r>
            <a:r>
              <a:rPr sz="900" spc="25" dirty="0">
                <a:latin typeface="+mj-lt"/>
                <a:cs typeface="Tahoma"/>
              </a:rPr>
              <a:t>the data </a:t>
            </a:r>
            <a:r>
              <a:rPr sz="900" spc="20" dirty="0">
                <a:latin typeface="+mj-lt"/>
                <a:cs typeface="Tahoma"/>
              </a:rPr>
              <a:t>is delivered‡ </a:t>
            </a:r>
            <a:r>
              <a:rPr sz="900" spc="30" dirty="0">
                <a:latin typeface="+mj-lt"/>
                <a:cs typeface="Tahoma"/>
              </a:rPr>
              <a:t>to </a:t>
            </a:r>
            <a:r>
              <a:rPr sz="900" spc="25" dirty="0">
                <a:latin typeface="+mj-lt"/>
                <a:cs typeface="Tahoma"/>
              </a:rPr>
              <a:t>the </a:t>
            </a:r>
            <a:r>
              <a:rPr sz="900" spc="30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recipient.</a:t>
            </a:r>
            <a:endParaRPr sz="900">
              <a:latin typeface="+mj-lt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850">
              <a:latin typeface="+mj-lt"/>
              <a:cs typeface="Tahoma"/>
            </a:endParaRPr>
          </a:p>
          <a:p>
            <a:pPr marL="12700" marR="5080" algn="just">
              <a:lnSpc>
                <a:spcPct val="100000"/>
              </a:lnSpc>
            </a:pPr>
            <a:r>
              <a:rPr sz="900" b="1" spc="5" dirty="0">
                <a:latin typeface="+mj-lt"/>
                <a:cs typeface="Arial"/>
              </a:rPr>
              <a:t>Has </a:t>
            </a:r>
            <a:r>
              <a:rPr sz="900" b="1" spc="50" dirty="0">
                <a:latin typeface="+mj-lt"/>
                <a:cs typeface="Arial"/>
              </a:rPr>
              <a:t>the </a:t>
            </a:r>
            <a:r>
              <a:rPr sz="900" b="1" spc="45" dirty="0">
                <a:latin typeface="+mj-lt"/>
                <a:cs typeface="Arial"/>
              </a:rPr>
              <a:t>data </a:t>
            </a:r>
            <a:r>
              <a:rPr sz="900" b="1" spc="30" dirty="0">
                <a:latin typeface="+mj-lt"/>
                <a:cs typeface="Arial"/>
              </a:rPr>
              <a:t>been </a:t>
            </a:r>
            <a:r>
              <a:rPr sz="900" b="1" spc="40" dirty="0">
                <a:latin typeface="+mj-lt"/>
                <a:cs typeface="Arial"/>
              </a:rPr>
              <a:t>run </a:t>
            </a:r>
            <a:r>
              <a:rPr sz="900" b="1" spc="15" dirty="0">
                <a:latin typeface="+mj-lt"/>
                <a:cs typeface="Arial"/>
              </a:rPr>
              <a:t>against </a:t>
            </a:r>
            <a:r>
              <a:rPr sz="900" b="1" spc="35" dirty="0">
                <a:latin typeface="+mj-lt"/>
                <a:cs typeface="Arial"/>
              </a:rPr>
              <a:t>an </a:t>
            </a:r>
            <a:r>
              <a:rPr sz="900" b="1" spc="40" dirty="0">
                <a:latin typeface="+mj-lt"/>
                <a:cs typeface="Arial"/>
              </a:rPr>
              <a:t>internal </a:t>
            </a:r>
            <a:r>
              <a:rPr sz="900" b="1" spc="5" dirty="0">
                <a:latin typeface="+mj-lt"/>
                <a:cs typeface="Arial"/>
              </a:rPr>
              <a:t>suppression </a:t>
            </a:r>
            <a:r>
              <a:rPr sz="900" b="1" spc="30" dirty="0">
                <a:latin typeface="+mj-lt"/>
                <a:cs typeface="Arial"/>
              </a:rPr>
              <a:t>file </a:t>
            </a:r>
            <a:r>
              <a:rPr sz="900" b="1" spc="45" dirty="0">
                <a:latin typeface="+mj-lt"/>
                <a:cs typeface="Arial"/>
              </a:rPr>
              <a:t>within </a:t>
            </a:r>
            <a:r>
              <a:rPr sz="900" b="1" spc="10" dirty="0">
                <a:latin typeface="+mj-lt"/>
                <a:cs typeface="Arial"/>
              </a:rPr>
              <a:t>30 </a:t>
            </a:r>
            <a:r>
              <a:rPr sz="900" b="1" dirty="0">
                <a:latin typeface="+mj-lt"/>
                <a:cs typeface="Arial"/>
              </a:rPr>
              <a:t>days </a:t>
            </a:r>
            <a:r>
              <a:rPr sz="900" b="1" spc="5" dirty="0">
                <a:latin typeface="+mj-lt"/>
                <a:cs typeface="Arial"/>
              </a:rPr>
              <a:t> </a:t>
            </a:r>
            <a:r>
              <a:rPr sz="900" b="1" spc="20" dirty="0">
                <a:latin typeface="+mj-lt"/>
                <a:cs typeface="Arial"/>
              </a:rPr>
              <a:t>of</a:t>
            </a:r>
            <a:r>
              <a:rPr sz="900" b="1" spc="5" dirty="0">
                <a:latin typeface="+mj-lt"/>
                <a:cs typeface="Arial"/>
              </a:rPr>
              <a:t> </a:t>
            </a:r>
            <a:r>
              <a:rPr sz="900" b="1" spc="50" dirty="0">
                <a:latin typeface="+mj-lt"/>
                <a:cs typeface="Arial"/>
              </a:rPr>
              <a:t>the</a:t>
            </a:r>
            <a:r>
              <a:rPr sz="900" b="1" dirty="0">
                <a:latin typeface="+mj-lt"/>
                <a:cs typeface="Arial"/>
              </a:rPr>
              <a:t> </a:t>
            </a:r>
            <a:r>
              <a:rPr sz="900" b="1" spc="40" dirty="0">
                <a:latin typeface="+mj-lt"/>
                <a:cs typeface="Arial"/>
              </a:rPr>
              <a:t>mail</a:t>
            </a:r>
            <a:r>
              <a:rPr sz="900" b="1" spc="10" dirty="0">
                <a:latin typeface="+mj-lt"/>
                <a:cs typeface="Arial"/>
              </a:rPr>
              <a:t> being </a:t>
            </a:r>
            <a:r>
              <a:rPr sz="900" b="1" spc="25" dirty="0">
                <a:latin typeface="+mj-lt"/>
                <a:cs typeface="Arial"/>
              </a:rPr>
              <a:t>delivered</a:t>
            </a:r>
            <a:r>
              <a:rPr sz="900" b="1" spc="5" dirty="0">
                <a:latin typeface="+mj-lt"/>
                <a:cs typeface="Arial"/>
              </a:rPr>
              <a:t> </a:t>
            </a:r>
            <a:r>
              <a:rPr sz="900" b="1" spc="50" dirty="0">
                <a:latin typeface="+mj-lt"/>
                <a:cs typeface="Arial"/>
              </a:rPr>
              <a:t>to</a:t>
            </a:r>
            <a:r>
              <a:rPr sz="900" b="1" dirty="0">
                <a:latin typeface="+mj-lt"/>
                <a:cs typeface="Arial"/>
              </a:rPr>
              <a:t> </a:t>
            </a:r>
            <a:r>
              <a:rPr sz="900" b="1" spc="50" dirty="0">
                <a:latin typeface="+mj-lt"/>
                <a:cs typeface="Arial"/>
              </a:rPr>
              <a:t>the</a:t>
            </a:r>
            <a:r>
              <a:rPr sz="900" b="1" dirty="0">
                <a:latin typeface="+mj-lt"/>
                <a:cs typeface="Arial"/>
              </a:rPr>
              <a:t> </a:t>
            </a:r>
            <a:r>
              <a:rPr sz="900" b="1" spc="15" dirty="0">
                <a:latin typeface="+mj-lt"/>
                <a:cs typeface="Arial"/>
              </a:rPr>
              <a:t>recipient?</a:t>
            </a:r>
            <a:r>
              <a:rPr sz="900" b="1" dirty="0">
                <a:latin typeface="+mj-lt"/>
                <a:cs typeface="Arial"/>
              </a:rPr>
              <a:t> </a:t>
            </a:r>
            <a:r>
              <a:rPr sz="900" spc="35" dirty="0">
                <a:latin typeface="+mj-lt"/>
                <a:cs typeface="Tahoma"/>
              </a:rPr>
              <a:t>An</a:t>
            </a:r>
            <a:r>
              <a:rPr sz="900" spc="-25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internal</a:t>
            </a:r>
            <a:r>
              <a:rPr sz="900" spc="-35" dirty="0">
                <a:latin typeface="+mj-lt"/>
                <a:cs typeface="Tahoma"/>
              </a:rPr>
              <a:t> </a:t>
            </a:r>
            <a:r>
              <a:rPr sz="900" spc="35" dirty="0">
                <a:latin typeface="+mj-lt"/>
                <a:cs typeface="Tahoma"/>
              </a:rPr>
              <a:t>suppression</a:t>
            </a:r>
            <a:r>
              <a:rPr sz="900" spc="-35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file</a:t>
            </a:r>
            <a:r>
              <a:rPr sz="900" spc="-40" dirty="0">
                <a:latin typeface="+mj-lt"/>
                <a:cs typeface="Tahoma"/>
              </a:rPr>
              <a:t> </a:t>
            </a:r>
            <a:r>
              <a:rPr sz="900" spc="40" dirty="0">
                <a:latin typeface="+mj-lt"/>
                <a:cs typeface="Tahoma"/>
              </a:rPr>
              <a:t>must </a:t>
            </a:r>
            <a:r>
              <a:rPr sz="900" spc="-270" dirty="0">
                <a:latin typeface="+mj-lt"/>
                <a:cs typeface="Tahoma"/>
              </a:rPr>
              <a:t> </a:t>
            </a:r>
            <a:r>
              <a:rPr sz="900" spc="40" dirty="0">
                <a:latin typeface="+mj-lt"/>
                <a:cs typeface="Tahoma"/>
              </a:rPr>
              <a:t>be </a:t>
            </a:r>
            <a:r>
              <a:rPr sz="900" spc="30" dirty="0">
                <a:latin typeface="+mj-lt"/>
                <a:cs typeface="Tahoma"/>
              </a:rPr>
              <a:t>kept </a:t>
            </a:r>
            <a:r>
              <a:rPr sz="900" spc="40" dirty="0">
                <a:latin typeface="+mj-lt"/>
                <a:cs typeface="Tahoma"/>
              </a:rPr>
              <a:t>and </a:t>
            </a:r>
            <a:r>
              <a:rPr sz="900" spc="35" dirty="0">
                <a:latin typeface="+mj-lt"/>
                <a:cs typeface="Tahoma"/>
              </a:rPr>
              <a:t>maintained </a:t>
            </a:r>
            <a:r>
              <a:rPr sz="900" spc="30" dirty="0">
                <a:latin typeface="+mj-lt"/>
                <a:cs typeface="Tahoma"/>
              </a:rPr>
              <a:t>to </a:t>
            </a:r>
            <a:r>
              <a:rPr sz="900" spc="35" dirty="0">
                <a:latin typeface="+mj-lt"/>
                <a:cs typeface="Tahoma"/>
              </a:rPr>
              <a:t>ensure </a:t>
            </a:r>
            <a:r>
              <a:rPr sz="900" spc="25" dirty="0">
                <a:latin typeface="+mj-lt"/>
                <a:cs typeface="Tahoma"/>
              </a:rPr>
              <a:t>opt-outs </a:t>
            </a:r>
            <a:r>
              <a:rPr sz="900" spc="30" dirty="0">
                <a:latin typeface="+mj-lt"/>
                <a:cs typeface="Tahoma"/>
              </a:rPr>
              <a:t>are properly </a:t>
            </a:r>
            <a:r>
              <a:rPr sz="900" spc="10" dirty="0">
                <a:latin typeface="+mj-lt"/>
                <a:cs typeface="Tahoma"/>
              </a:rPr>
              <a:t>logged, </a:t>
            </a:r>
            <a:r>
              <a:rPr sz="900" spc="40" dirty="0">
                <a:latin typeface="+mj-lt"/>
                <a:cs typeface="Tahoma"/>
              </a:rPr>
              <a:t>and </a:t>
            </a:r>
            <a:r>
              <a:rPr sz="900" spc="30" dirty="0">
                <a:latin typeface="+mj-lt"/>
                <a:cs typeface="Tahoma"/>
              </a:rPr>
              <a:t>each </a:t>
            </a:r>
            <a:r>
              <a:rPr sz="900" spc="35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campaign</a:t>
            </a:r>
            <a:r>
              <a:rPr sz="900" spc="-30" dirty="0">
                <a:latin typeface="+mj-lt"/>
                <a:cs typeface="Tahoma"/>
              </a:rPr>
              <a:t> </a:t>
            </a:r>
            <a:r>
              <a:rPr sz="900" spc="40" dirty="0">
                <a:latin typeface="+mj-lt"/>
                <a:cs typeface="Tahoma"/>
              </a:rPr>
              <a:t>must</a:t>
            </a:r>
            <a:r>
              <a:rPr sz="900" spc="-35" dirty="0">
                <a:latin typeface="+mj-lt"/>
                <a:cs typeface="Tahoma"/>
              </a:rPr>
              <a:t> </a:t>
            </a:r>
            <a:r>
              <a:rPr sz="900" spc="40" dirty="0">
                <a:latin typeface="+mj-lt"/>
                <a:cs typeface="Tahoma"/>
              </a:rPr>
              <a:t>be</a:t>
            </a:r>
            <a:r>
              <a:rPr sz="900" spc="-30" dirty="0">
                <a:latin typeface="+mj-lt"/>
                <a:cs typeface="Tahoma"/>
              </a:rPr>
              <a:t> </a:t>
            </a:r>
            <a:r>
              <a:rPr sz="900" spc="45" dirty="0">
                <a:latin typeface="+mj-lt"/>
                <a:cs typeface="Tahoma"/>
              </a:rPr>
              <a:t>run</a:t>
            </a:r>
            <a:r>
              <a:rPr sz="900" spc="-30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against</a:t>
            </a:r>
            <a:r>
              <a:rPr sz="900" spc="-30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these</a:t>
            </a:r>
            <a:r>
              <a:rPr sz="900" spc="-35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files</a:t>
            </a:r>
            <a:r>
              <a:rPr sz="900" spc="-25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30</a:t>
            </a:r>
            <a:r>
              <a:rPr sz="900" spc="-25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days</a:t>
            </a:r>
            <a:r>
              <a:rPr sz="900" spc="-25" dirty="0">
                <a:latin typeface="+mj-lt"/>
                <a:cs typeface="Tahoma"/>
              </a:rPr>
              <a:t> </a:t>
            </a:r>
            <a:r>
              <a:rPr sz="900" spc="45" dirty="0">
                <a:latin typeface="+mj-lt"/>
                <a:cs typeface="Tahoma"/>
              </a:rPr>
              <a:t>or</a:t>
            </a:r>
            <a:r>
              <a:rPr sz="900" spc="-25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less</a:t>
            </a:r>
            <a:r>
              <a:rPr sz="900" spc="-30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before</a:t>
            </a:r>
            <a:r>
              <a:rPr sz="900" spc="-25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the</a:t>
            </a:r>
            <a:r>
              <a:rPr sz="900" spc="-30" dirty="0">
                <a:latin typeface="+mj-lt"/>
                <a:cs typeface="Tahoma"/>
              </a:rPr>
              <a:t> </a:t>
            </a:r>
            <a:r>
              <a:rPr sz="900" spc="35" dirty="0">
                <a:latin typeface="+mj-lt"/>
                <a:cs typeface="Tahoma"/>
              </a:rPr>
              <a:t>Mailing</a:t>
            </a:r>
            <a:r>
              <a:rPr sz="900" spc="-30" dirty="0">
                <a:latin typeface="+mj-lt"/>
                <a:cs typeface="Tahoma"/>
              </a:rPr>
              <a:t> </a:t>
            </a:r>
            <a:r>
              <a:rPr sz="900" spc="5" dirty="0">
                <a:latin typeface="+mj-lt"/>
                <a:cs typeface="Tahoma"/>
              </a:rPr>
              <a:t>Item </a:t>
            </a:r>
            <a:r>
              <a:rPr sz="900" spc="-270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that</a:t>
            </a:r>
            <a:r>
              <a:rPr sz="900" spc="-60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uses</a:t>
            </a:r>
            <a:r>
              <a:rPr sz="900" spc="-65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the</a:t>
            </a:r>
            <a:r>
              <a:rPr sz="900" spc="-45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data</a:t>
            </a:r>
            <a:r>
              <a:rPr sz="900" spc="-50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is</a:t>
            </a:r>
            <a:r>
              <a:rPr sz="900" spc="-55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delivered‡</a:t>
            </a:r>
            <a:r>
              <a:rPr sz="900" spc="-80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to</a:t>
            </a:r>
            <a:r>
              <a:rPr sz="900" spc="-45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the</a:t>
            </a:r>
            <a:r>
              <a:rPr sz="900" spc="-60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recipient.</a:t>
            </a:r>
            <a:endParaRPr sz="900">
              <a:latin typeface="+mj-lt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23420" y="2275333"/>
            <a:ext cx="15049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spc="25" dirty="0">
                <a:latin typeface="+mj-lt"/>
                <a:cs typeface="Tahoma"/>
              </a:rPr>
              <a:t>Seeds/samples</a:t>
            </a:r>
            <a:r>
              <a:rPr sz="900" spc="-75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received</a:t>
            </a:r>
            <a:r>
              <a:rPr sz="900" spc="-70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will </a:t>
            </a:r>
            <a:r>
              <a:rPr sz="900" spc="-265" dirty="0">
                <a:latin typeface="+mj-lt"/>
                <a:cs typeface="Tahoma"/>
              </a:rPr>
              <a:t> </a:t>
            </a:r>
            <a:r>
              <a:rPr sz="900" spc="40" dirty="0">
                <a:latin typeface="+mj-lt"/>
                <a:cs typeface="Tahoma"/>
              </a:rPr>
              <a:t>be</a:t>
            </a:r>
            <a:r>
              <a:rPr sz="900" spc="-55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a</a:t>
            </a:r>
            <a:r>
              <a:rPr sz="900" spc="10" dirty="0">
                <a:latin typeface="+mj-lt"/>
                <a:cs typeface="Tahoma"/>
              </a:rPr>
              <a:t>cc</a:t>
            </a:r>
            <a:r>
              <a:rPr sz="900" spc="35" dirty="0">
                <a:latin typeface="+mj-lt"/>
                <a:cs typeface="Tahoma"/>
              </a:rPr>
              <a:t>ep</a:t>
            </a:r>
            <a:r>
              <a:rPr sz="900" spc="10" dirty="0">
                <a:latin typeface="+mj-lt"/>
                <a:cs typeface="Tahoma"/>
              </a:rPr>
              <a:t>t</a:t>
            </a:r>
            <a:r>
              <a:rPr sz="900" spc="35" dirty="0">
                <a:latin typeface="+mj-lt"/>
                <a:cs typeface="Tahoma"/>
              </a:rPr>
              <a:t>e</a:t>
            </a:r>
            <a:r>
              <a:rPr sz="900" spc="40" dirty="0">
                <a:latin typeface="+mj-lt"/>
                <a:cs typeface="Tahoma"/>
              </a:rPr>
              <a:t>d</a:t>
            </a:r>
            <a:r>
              <a:rPr sz="900" spc="-70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as</a:t>
            </a:r>
            <a:r>
              <a:rPr sz="900" spc="-65" dirty="0">
                <a:latin typeface="+mj-lt"/>
                <a:cs typeface="Tahoma"/>
              </a:rPr>
              <a:t> </a:t>
            </a:r>
            <a:r>
              <a:rPr sz="900" spc="15" dirty="0">
                <a:latin typeface="+mj-lt"/>
                <a:cs typeface="Tahoma"/>
              </a:rPr>
              <a:t>ev</a:t>
            </a:r>
            <a:r>
              <a:rPr sz="900" spc="30" dirty="0">
                <a:latin typeface="+mj-lt"/>
                <a:cs typeface="Tahoma"/>
              </a:rPr>
              <a:t>idence</a:t>
            </a:r>
            <a:endParaRPr sz="900">
              <a:latin typeface="+mj-lt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23420" y="2961132"/>
            <a:ext cx="150495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spc="25" dirty="0">
                <a:latin typeface="+mj-lt"/>
                <a:cs typeface="Tahoma"/>
              </a:rPr>
              <a:t>Seeds/samples</a:t>
            </a:r>
            <a:r>
              <a:rPr sz="900" spc="-75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received</a:t>
            </a:r>
            <a:r>
              <a:rPr sz="900" spc="-70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will </a:t>
            </a:r>
            <a:r>
              <a:rPr sz="900" spc="-265" dirty="0">
                <a:latin typeface="+mj-lt"/>
                <a:cs typeface="Tahoma"/>
              </a:rPr>
              <a:t> </a:t>
            </a:r>
            <a:r>
              <a:rPr sz="900" spc="40" dirty="0">
                <a:latin typeface="+mj-lt"/>
                <a:cs typeface="Tahoma"/>
              </a:rPr>
              <a:t>be</a:t>
            </a:r>
            <a:r>
              <a:rPr sz="900" spc="-55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a</a:t>
            </a:r>
            <a:r>
              <a:rPr sz="900" spc="10" dirty="0">
                <a:latin typeface="+mj-lt"/>
                <a:cs typeface="Tahoma"/>
              </a:rPr>
              <a:t>cc</a:t>
            </a:r>
            <a:r>
              <a:rPr sz="900" spc="35" dirty="0">
                <a:latin typeface="+mj-lt"/>
                <a:cs typeface="Tahoma"/>
              </a:rPr>
              <a:t>ep</a:t>
            </a:r>
            <a:r>
              <a:rPr sz="900" spc="10" dirty="0">
                <a:latin typeface="+mj-lt"/>
                <a:cs typeface="Tahoma"/>
              </a:rPr>
              <a:t>t</a:t>
            </a:r>
            <a:r>
              <a:rPr sz="900" spc="35" dirty="0">
                <a:latin typeface="+mj-lt"/>
                <a:cs typeface="Tahoma"/>
              </a:rPr>
              <a:t>e</a:t>
            </a:r>
            <a:r>
              <a:rPr sz="900" spc="40" dirty="0">
                <a:latin typeface="+mj-lt"/>
                <a:cs typeface="Tahoma"/>
              </a:rPr>
              <a:t>d</a:t>
            </a:r>
            <a:r>
              <a:rPr sz="900" spc="-70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as</a:t>
            </a:r>
            <a:r>
              <a:rPr sz="900" spc="-60" dirty="0">
                <a:latin typeface="+mj-lt"/>
                <a:cs typeface="Tahoma"/>
              </a:rPr>
              <a:t> </a:t>
            </a:r>
            <a:r>
              <a:rPr sz="900" spc="15" dirty="0">
                <a:latin typeface="+mj-lt"/>
                <a:cs typeface="Tahoma"/>
              </a:rPr>
              <a:t>ev</a:t>
            </a:r>
            <a:r>
              <a:rPr sz="900" spc="30" dirty="0">
                <a:latin typeface="+mj-lt"/>
                <a:cs typeface="Tahoma"/>
              </a:rPr>
              <a:t>idence</a:t>
            </a:r>
            <a:endParaRPr sz="900">
              <a:latin typeface="+mj-lt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850">
              <a:latin typeface="+mj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spc="25" dirty="0">
                <a:latin typeface="+mj-lt"/>
                <a:cs typeface="Tahoma"/>
              </a:rPr>
              <a:t>Seeds/samples</a:t>
            </a:r>
            <a:r>
              <a:rPr sz="900" spc="-75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received</a:t>
            </a:r>
            <a:r>
              <a:rPr sz="900" spc="-70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will</a:t>
            </a:r>
            <a:endParaRPr sz="900">
              <a:latin typeface="+mj-lt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900" spc="40" dirty="0">
                <a:latin typeface="+mj-lt"/>
                <a:cs typeface="Tahoma"/>
              </a:rPr>
              <a:t>be</a:t>
            </a:r>
            <a:r>
              <a:rPr sz="900" spc="-60" dirty="0">
                <a:latin typeface="+mj-lt"/>
                <a:cs typeface="Tahoma"/>
              </a:rPr>
              <a:t> </a:t>
            </a:r>
            <a:r>
              <a:rPr sz="900" spc="15" dirty="0">
                <a:latin typeface="+mj-lt"/>
                <a:cs typeface="Tahoma"/>
              </a:rPr>
              <a:t>a</a:t>
            </a:r>
            <a:r>
              <a:rPr sz="900" spc="20" dirty="0">
                <a:latin typeface="+mj-lt"/>
                <a:cs typeface="Tahoma"/>
              </a:rPr>
              <a:t>c</a:t>
            </a:r>
            <a:r>
              <a:rPr sz="900" spc="25" dirty="0">
                <a:latin typeface="+mj-lt"/>
                <a:cs typeface="Tahoma"/>
              </a:rPr>
              <a:t>cep</a:t>
            </a:r>
            <a:r>
              <a:rPr sz="900" spc="10" dirty="0">
                <a:latin typeface="+mj-lt"/>
                <a:cs typeface="Tahoma"/>
              </a:rPr>
              <a:t>t</a:t>
            </a:r>
            <a:r>
              <a:rPr sz="900" spc="40" dirty="0">
                <a:latin typeface="+mj-lt"/>
                <a:cs typeface="Tahoma"/>
              </a:rPr>
              <a:t>ed</a:t>
            </a:r>
            <a:r>
              <a:rPr sz="900" spc="-70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as</a:t>
            </a:r>
            <a:r>
              <a:rPr sz="900" spc="-65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eviden</a:t>
            </a:r>
            <a:r>
              <a:rPr sz="900" spc="15" dirty="0">
                <a:latin typeface="+mj-lt"/>
                <a:cs typeface="Tahoma"/>
              </a:rPr>
              <a:t>ce</a:t>
            </a:r>
            <a:endParaRPr sz="900">
              <a:latin typeface="+mj-lt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850">
              <a:latin typeface="+mj-lt"/>
              <a:cs typeface="Tahoma"/>
            </a:endParaRPr>
          </a:p>
          <a:p>
            <a:pPr marL="12700" marR="5080">
              <a:lnSpc>
                <a:spcPct val="100000"/>
              </a:lnSpc>
            </a:pPr>
            <a:r>
              <a:rPr sz="900" spc="25" dirty="0">
                <a:latin typeface="+mj-lt"/>
                <a:cs typeface="Tahoma"/>
              </a:rPr>
              <a:t>Seeds/samples</a:t>
            </a:r>
            <a:r>
              <a:rPr sz="900" spc="-75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received</a:t>
            </a:r>
            <a:r>
              <a:rPr sz="900" spc="-70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will </a:t>
            </a:r>
            <a:r>
              <a:rPr sz="900" spc="-265" dirty="0">
                <a:latin typeface="+mj-lt"/>
                <a:cs typeface="Tahoma"/>
              </a:rPr>
              <a:t> </a:t>
            </a:r>
            <a:r>
              <a:rPr sz="900" spc="40" dirty="0">
                <a:latin typeface="+mj-lt"/>
                <a:cs typeface="Tahoma"/>
              </a:rPr>
              <a:t>be</a:t>
            </a:r>
            <a:r>
              <a:rPr sz="900" spc="-55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a</a:t>
            </a:r>
            <a:r>
              <a:rPr sz="900" spc="10" dirty="0">
                <a:latin typeface="+mj-lt"/>
                <a:cs typeface="Tahoma"/>
              </a:rPr>
              <a:t>cc</a:t>
            </a:r>
            <a:r>
              <a:rPr sz="900" spc="35" dirty="0">
                <a:latin typeface="+mj-lt"/>
                <a:cs typeface="Tahoma"/>
              </a:rPr>
              <a:t>ep</a:t>
            </a:r>
            <a:r>
              <a:rPr sz="900" spc="10" dirty="0">
                <a:latin typeface="+mj-lt"/>
                <a:cs typeface="Tahoma"/>
              </a:rPr>
              <a:t>t</a:t>
            </a:r>
            <a:r>
              <a:rPr sz="900" spc="35" dirty="0">
                <a:latin typeface="+mj-lt"/>
                <a:cs typeface="Tahoma"/>
              </a:rPr>
              <a:t>e</a:t>
            </a:r>
            <a:r>
              <a:rPr sz="900" spc="40" dirty="0">
                <a:latin typeface="+mj-lt"/>
                <a:cs typeface="Tahoma"/>
              </a:rPr>
              <a:t>d</a:t>
            </a:r>
            <a:r>
              <a:rPr sz="900" spc="-70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as</a:t>
            </a:r>
            <a:r>
              <a:rPr sz="900" spc="-65" dirty="0">
                <a:latin typeface="+mj-lt"/>
                <a:cs typeface="Tahoma"/>
              </a:rPr>
              <a:t> </a:t>
            </a:r>
            <a:r>
              <a:rPr sz="900" spc="15" dirty="0">
                <a:latin typeface="+mj-lt"/>
                <a:cs typeface="Tahoma"/>
              </a:rPr>
              <a:t>ev</a:t>
            </a:r>
            <a:r>
              <a:rPr sz="900" spc="30" dirty="0">
                <a:latin typeface="+mj-lt"/>
                <a:cs typeface="Tahoma"/>
              </a:rPr>
              <a:t>idence</a:t>
            </a:r>
            <a:endParaRPr sz="900">
              <a:latin typeface="+mj-lt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23420" y="4744594"/>
            <a:ext cx="144843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spc="-40" dirty="0">
                <a:latin typeface="+mj-lt"/>
                <a:cs typeface="Tahoma"/>
              </a:rPr>
              <a:t>T</a:t>
            </a:r>
            <a:r>
              <a:rPr sz="900" spc="40" dirty="0">
                <a:latin typeface="+mj-lt"/>
                <a:cs typeface="Tahoma"/>
              </a:rPr>
              <a:t>he</a:t>
            </a:r>
            <a:r>
              <a:rPr sz="900" spc="-45" dirty="0">
                <a:latin typeface="+mj-lt"/>
                <a:cs typeface="Tahoma"/>
              </a:rPr>
              <a:t> </a:t>
            </a:r>
            <a:r>
              <a:rPr sz="900" spc="45" dirty="0">
                <a:latin typeface="+mj-lt"/>
                <a:cs typeface="Tahoma"/>
              </a:rPr>
              <a:t>D</a:t>
            </a:r>
            <a:r>
              <a:rPr sz="900" spc="15" dirty="0">
                <a:latin typeface="+mj-lt"/>
                <a:cs typeface="Tahoma"/>
              </a:rPr>
              <a:t>eliv</a:t>
            </a:r>
            <a:r>
              <a:rPr sz="900" spc="35" dirty="0">
                <a:latin typeface="+mj-lt"/>
                <a:cs typeface="Tahoma"/>
              </a:rPr>
              <a:t>er</a:t>
            </a:r>
            <a:r>
              <a:rPr sz="900" spc="5" dirty="0">
                <a:latin typeface="+mj-lt"/>
                <a:cs typeface="Tahoma"/>
              </a:rPr>
              <a:t>y</a:t>
            </a:r>
            <a:r>
              <a:rPr sz="900" spc="-65" dirty="0">
                <a:latin typeface="+mj-lt"/>
                <a:cs typeface="Tahoma"/>
              </a:rPr>
              <a:t> </a:t>
            </a:r>
            <a:r>
              <a:rPr sz="900" spc="50" dirty="0">
                <a:latin typeface="+mj-lt"/>
                <a:cs typeface="Tahoma"/>
              </a:rPr>
              <a:t>G</a:t>
            </a:r>
            <a:r>
              <a:rPr sz="900" spc="30" dirty="0">
                <a:latin typeface="+mj-lt"/>
                <a:cs typeface="Tahoma"/>
              </a:rPr>
              <a:t>r</a:t>
            </a:r>
            <a:r>
              <a:rPr sz="900" spc="45" dirty="0">
                <a:latin typeface="+mj-lt"/>
                <a:cs typeface="Tahoma"/>
              </a:rPr>
              <a:t>o</a:t>
            </a:r>
            <a:r>
              <a:rPr sz="900" spc="50" dirty="0">
                <a:latin typeface="+mj-lt"/>
                <a:cs typeface="Tahoma"/>
              </a:rPr>
              <a:t>up</a:t>
            </a:r>
            <a:r>
              <a:rPr sz="900" spc="-75" dirty="0">
                <a:latin typeface="+mj-lt"/>
                <a:cs typeface="Tahoma"/>
              </a:rPr>
              <a:t> </a:t>
            </a:r>
            <a:r>
              <a:rPr sz="900" spc="45" dirty="0">
                <a:latin typeface="+mj-lt"/>
                <a:cs typeface="Tahoma"/>
              </a:rPr>
              <a:t>Do</a:t>
            </a:r>
            <a:r>
              <a:rPr sz="900" spc="10" dirty="0">
                <a:latin typeface="+mj-lt"/>
                <a:cs typeface="Tahoma"/>
              </a:rPr>
              <a:t>c</a:t>
            </a:r>
            <a:r>
              <a:rPr sz="900" spc="15" dirty="0">
                <a:latin typeface="+mj-lt"/>
                <a:cs typeface="Tahoma"/>
              </a:rPr>
              <a:t>k</a:t>
            </a:r>
            <a:r>
              <a:rPr sz="900" spc="20" dirty="0">
                <a:latin typeface="+mj-lt"/>
                <a:cs typeface="Tahoma"/>
              </a:rPr>
              <a:t>et  </a:t>
            </a:r>
            <a:r>
              <a:rPr sz="900" spc="50" dirty="0">
                <a:latin typeface="+mj-lt"/>
                <a:cs typeface="Tahoma"/>
              </a:rPr>
              <a:t>Hub</a:t>
            </a:r>
            <a:r>
              <a:rPr sz="900" spc="-55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will</a:t>
            </a:r>
            <a:r>
              <a:rPr sz="900" spc="-60" dirty="0">
                <a:latin typeface="+mj-lt"/>
                <a:cs typeface="Tahoma"/>
              </a:rPr>
              <a:t> </a:t>
            </a:r>
            <a:r>
              <a:rPr sz="900" spc="40" dirty="0">
                <a:latin typeface="+mj-lt"/>
                <a:cs typeface="Tahoma"/>
              </a:rPr>
              <a:t>be</a:t>
            </a:r>
            <a:r>
              <a:rPr sz="900" spc="-60" dirty="0">
                <a:latin typeface="+mj-lt"/>
                <a:cs typeface="Tahoma"/>
              </a:rPr>
              <a:t> </a:t>
            </a:r>
            <a:r>
              <a:rPr sz="900" spc="40" dirty="0">
                <a:latin typeface="+mj-lt"/>
                <a:cs typeface="Tahoma"/>
              </a:rPr>
              <a:t>used</a:t>
            </a:r>
            <a:r>
              <a:rPr sz="900" spc="-60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to</a:t>
            </a:r>
            <a:r>
              <a:rPr sz="900" spc="-65" dirty="0">
                <a:latin typeface="+mj-lt"/>
                <a:cs typeface="Tahoma"/>
              </a:rPr>
              <a:t> </a:t>
            </a:r>
            <a:r>
              <a:rPr sz="900" spc="15" dirty="0">
                <a:latin typeface="+mj-lt"/>
                <a:cs typeface="Tahoma"/>
              </a:rPr>
              <a:t>verify</a:t>
            </a:r>
            <a:endParaRPr sz="900">
              <a:latin typeface="+mj-lt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1080"/>
              </a:spcBef>
            </a:pPr>
            <a:r>
              <a:rPr sz="900" spc="-40" dirty="0">
                <a:latin typeface="+mj-lt"/>
                <a:cs typeface="Tahoma"/>
              </a:rPr>
              <a:t>T</a:t>
            </a:r>
            <a:r>
              <a:rPr sz="900" spc="40" dirty="0">
                <a:latin typeface="+mj-lt"/>
                <a:cs typeface="Tahoma"/>
              </a:rPr>
              <a:t>he</a:t>
            </a:r>
            <a:r>
              <a:rPr sz="900" spc="-50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Delivery</a:t>
            </a:r>
            <a:r>
              <a:rPr sz="900" spc="-65" dirty="0">
                <a:latin typeface="+mj-lt"/>
                <a:cs typeface="Tahoma"/>
              </a:rPr>
              <a:t> </a:t>
            </a:r>
            <a:r>
              <a:rPr sz="900" spc="55" dirty="0">
                <a:latin typeface="+mj-lt"/>
                <a:cs typeface="Tahoma"/>
              </a:rPr>
              <a:t>G</a:t>
            </a:r>
            <a:r>
              <a:rPr sz="900" spc="30" dirty="0">
                <a:latin typeface="+mj-lt"/>
                <a:cs typeface="Tahoma"/>
              </a:rPr>
              <a:t>r</a:t>
            </a:r>
            <a:r>
              <a:rPr sz="900" spc="45" dirty="0">
                <a:latin typeface="+mj-lt"/>
                <a:cs typeface="Tahoma"/>
              </a:rPr>
              <a:t>o</a:t>
            </a:r>
            <a:r>
              <a:rPr sz="900" spc="50" dirty="0">
                <a:latin typeface="+mj-lt"/>
                <a:cs typeface="Tahoma"/>
              </a:rPr>
              <a:t>up</a:t>
            </a:r>
            <a:r>
              <a:rPr sz="900" spc="-85" dirty="0">
                <a:latin typeface="+mj-lt"/>
                <a:cs typeface="Tahoma"/>
              </a:rPr>
              <a:t> </a:t>
            </a:r>
            <a:r>
              <a:rPr sz="900" spc="55" dirty="0">
                <a:latin typeface="+mj-lt"/>
                <a:cs typeface="Tahoma"/>
              </a:rPr>
              <a:t>D</a:t>
            </a:r>
            <a:r>
              <a:rPr sz="900" spc="40" dirty="0">
                <a:latin typeface="+mj-lt"/>
                <a:cs typeface="Tahoma"/>
              </a:rPr>
              <a:t>o</a:t>
            </a:r>
            <a:r>
              <a:rPr sz="900" spc="10" dirty="0">
                <a:latin typeface="+mj-lt"/>
                <a:cs typeface="Tahoma"/>
              </a:rPr>
              <a:t>ck</a:t>
            </a:r>
            <a:r>
              <a:rPr sz="900" spc="20" dirty="0">
                <a:latin typeface="+mj-lt"/>
                <a:cs typeface="Tahoma"/>
              </a:rPr>
              <a:t>et  </a:t>
            </a:r>
            <a:r>
              <a:rPr sz="900" spc="50" dirty="0">
                <a:latin typeface="+mj-lt"/>
                <a:cs typeface="Tahoma"/>
              </a:rPr>
              <a:t>Hub </a:t>
            </a:r>
            <a:r>
              <a:rPr sz="900" spc="20" dirty="0">
                <a:latin typeface="+mj-lt"/>
                <a:cs typeface="Tahoma"/>
              </a:rPr>
              <a:t>will </a:t>
            </a:r>
            <a:r>
              <a:rPr sz="900" spc="40" dirty="0">
                <a:latin typeface="+mj-lt"/>
                <a:cs typeface="Tahoma"/>
              </a:rPr>
              <a:t>be used </a:t>
            </a:r>
            <a:r>
              <a:rPr sz="900" spc="30" dirty="0">
                <a:latin typeface="+mj-lt"/>
                <a:cs typeface="Tahoma"/>
              </a:rPr>
              <a:t>to </a:t>
            </a:r>
            <a:r>
              <a:rPr sz="900" spc="15" dirty="0">
                <a:latin typeface="+mj-lt"/>
                <a:cs typeface="Tahoma"/>
              </a:rPr>
              <a:t>verify </a:t>
            </a:r>
            <a:r>
              <a:rPr sz="900" spc="-270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item</a:t>
            </a:r>
            <a:r>
              <a:rPr sz="900" spc="-60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quantity</a:t>
            </a:r>
            <a:endParaRPr sz="900">
              <a:latin typeface="+mj-lt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23420" y="5704968"/>
            <a:ext cx="15532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spc="20" dirty="0">
                <a:latin typeface="+mj-lt"/>
                <a:cs typeface="Tahoma"/>
              </a:rPr>
              <a:t>C</a:t>
            </a:r>
            <a:r>
              <a:rPr sz="900" spc="45" dirty="0">
                <a:latin typeface="+mj-lt"/>
                <a:cs typeface="Tahoma"/>
              </a:rPr>
              <a:t>o</a:t>
            </a:r>
            <a:r>
              <a:rPr sz="900" spc="80" dirty="0">
                <a:latin typeface="+mj-lt"/>
                <a:cs typeface="Tahoma"/>
              </a:rPr>
              <a:t>m</a:t>
            </a:r>
            <a:r>
              <a:rPr sz="900" spc="45" dirty="0">
                <a:latin typeface="+mj-lt"/>
                <a:cs typeface="Tahoma"/>
              </a:rPr>
              <a:t>pu</a:t>
            </a:r>
            <a:r>
              <a:rPr sz="900" spc="15" dirty="0">
                <a:latin typeface="+mj-lt"/>
                <a:cs typeface="Tahoma"/>
              </a:rPr>
              <a:t>t</a:t>
            </a:r>
            <a:r>
              <a:rPr sz="900" spc="35" dirty="0">
                <a:latin typeface="+mj-lt"/>
                <a:cs typeface="Tahoma"/>
              </a:rPr>
              <a:t>er</a:t>
            </a:r>
            <a:r>
              <a:rPr sz="900" spc="-65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planning</a:t>
            </a:r>
            <a:r>
              <a:rPr sz="900" spc="-70" dirty="0">
                <a:latin typeface="+mj-lt"/>
                <a:cs typeface="Tahoma"/>
              </a:rPr>
              <a:t> </a:t>
            </a:r>
            <a:r>
              <a:rPr sz="900" spc="40" dirty="0">
                <a:latin typeface="+mj-lt"/>
                <a:cs typeface="Tahoma"/>
              </a:rPr>
              <a:t>r</a:t>
            </a:r>
            <a:r>
              <a:rPr sz="900" spc="45" dirty="0">
                <a:latin typeface="+mj-lt"/>
                <a:cs typeface="Tahoma"/>
              </a:rPr>
              <a:t>ep</a:t>
            </a:r>
            <a:r>
              <a:rPr sz="900" spc="40" dirty="0">
                <a:latin typeface="+mj-lt"/>
                <a:cs typeface="Tahoma"/>
              </a:rPr>
              <a:t>or</a:t>
            </a:r>
            <a:r>
              <a:rPr sz="900" spc="5" dirty="0">
                <a:latin typeface="+mj-lt"/>
                <a:cs typeface="Tahoma"/>
              </a:rPr>
              <a:t>t</a:t>
            </a:r>
            <a:r>
              <a:rPr sz="900" spc="20" dirty="0">
                <a:latin typeface="+mj-lt"/>
                <a:cs typeface="Tahoma"/>
              </a:rPr>
              <a:t>s  </a:t>
            </a:r>
            <a:r>
              <a:rPr sz="900" spc="25" dirty="0">
                <a:latin typeface="+mj-lt"/>
                <a:cs typeface="Tahoma"/>
              </a:rPr>
              <a:t>w</a:t>
            </a:r>
            <a:r>
              <a:rPr sz="900" spc="20" dirty="0">
                <a:latin typeface="+mj-lt"/>
                <a:cs typeface="Tahoma"/>
              </a:rPr>
              <a:t>ill</a:t>
            </a:r>
            <a:r>
              <a:rPr sz="900" spc="-55" dirty="0">
                <a:latin typeface="+mj-lt"/>
                <a:cs typeface="Tahoma"/>
              </a:rPr>
              <a:t> </a:t>
            </a:r>
            <a:r>
              <a:rPr sz="900" spc="40" dirty="0">
                <a:latin typeface="+mj-lt"/>
                <a:cs typeface="Tahoma"/>
              </a:rPr>
              <a:t>be</a:t>
            </a:r>
            <a:r>
              <a:rPr sz="900" spc="-45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a</a:t>
            </a:r>
            <a:r>
              <a:rPr sz="900" spc="10" dirty="0">
                <a:latin typeface="+mj-lt"/>
                <a:cs typeface="Tahoma"/>
              </a:rPr>
              <a:t>cc</a:t>
            </a:r>
            <a:r>
              <a:rPr sz="900" spc="35" dirty="0">
                <a:latin typeface="+mj-lt"/>
                <a:cs typeface="Tahoma"/>
              </a:rPr>
              <a:t>ep</a:t>
            </a:r>
            <a:r>
              <a:rPr sz="900" spc="10" dirty="0">
                <a:latin typeface="+mj-lt"/>
                <a:cs typeface="Tahoma"/>
              </a:rPr>
              <a:t>t</a:t>
            </a:r>
            <a:r>
              <a:rPr sz="900" spc="35" dirty="0">
                <a:latin typeface="+mj-lt"/>
                <a:cs typeface="Tahoma"/>
              </a:rPr>
              <a:t>e</a:t>
            </a:r>
            <a:r>
              <a:rPr sz="900" spc="40" dirty="0">
                <a:latin typeface="+mj-lt"/>
                <a:cs typeface="Tahoma"/>
              </a:rPr>
              <a:t>d</a:t>
            </a:r>
            <a:r>
              <a:rPr sz="900" spc="-80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as</a:t>
            </a:r>
            <a:r>
              <a:rPr sz="900" spc="-55" dirty="0">
                <a:latin typeface="+mj-lt"/>
                <a:cs typeface="Tahoma"/>
              </a:rPr>
              <a:t> </a:t>
            </a:r>
            <a:r>
              <a:rPr sz="900" spc="15" dirty="0">
                <a:latin typeface="+mj-lt"/>
                <a:cs typeface="Tahoma"/>
              </a:rPr>
              <a:t>ev</a:t>
            </a:r>
            <a:r>
              <a:rPr sz="900" spc="30" dirty="0">
                <a:latin typeface="+mj-lt"/>
                <a:cs typeface="Tahoma"/>
              </a:rPr>
              <a:t>idenc</a:t>
            </a:r>
            <a:r>
              <a:rPr sz="900" spc="-5" dirty="0">
                <a:latin typeface="+mj-lt"/>
                <a:cs typeface="Tahoma"/>
              </a:rPr>
              <a:t>e.</a:t>
            </a:r>
            <a:endParaRPr sz="900">
              <a:latin typeface="+mj-lt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23420" y="6665087"/>
            <a:ext cx="1557655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900" spc="25" dirty="0">
                <a:latin typeface="+mj-lt"/>
                <a:cs typeface="Tahoma"/>
              </a:rPr>
              <a:t>A</a:t>
            </a:r>
            <a:r>
              <a:rPr sz="900" spc="30" dirty="0">
                <a:latin typeface="+mj-lt"/>
                <a:cs typeface="Tahoma"/>
              </a:rPr>
              <a:t> signed</a:t>
            </a:r>
            <a:r>
              <a:rPr sz="900" spc="345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copy</a:t>
            </a:r>
            <a:r>
              <a:rPr sz="900" spc="345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of</a:t>
            </a:r>
            <a:r>
              <a:rPr sz="900" spc="345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each </a:t>
            </a:r>
            <a:r>
              <a:rPr sz="900" spc="-270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customer’s</a:t>
            </a:r>
            <a:r>
              <a:rPr sz="900" spc="30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data </a:t>
            </a:r>
            <a:r>
              <a:rPr sz="900" spc="30" dirty="0">
                <a:latin typeface="+mj-lt"/>
                <a:cs typeface="Tahoma"/>
              </a:rPr>
              <a:t> process </a:t>
            </a:r>
            <a:r>
              <a:rPr sz="900" spc="35" dirty="0">
                <a:latin typeface="+mj-lt"/>
                <a:cs typeface="Tahoma"/>
              </a:rPr>
              <a:t> </a:t>
            </a:r>
            <a:r>
              <a:rPr sz="900" spc="50" dirty="0">
                <a:latin typeface="+mj-lt"/>
                <a:cs typeface="Tahoma"/>
              </a:rPr>
              <a:t>map</a:t>
            </a:r>
            <a:r>
              <a:rPr sz="900" spc="55" dirty="0">
                <a:latin typeface="+mj-lt"/>
                <a:cs typeface="Tahoma"/>
              </a:rPr>
              <a:t> </a:t>
            </a:r>
            <a:r>
              <a:rPr sz="900" spc="10" dirty="0">
                <a:latin typeface="+mj-lt"/>
                <a:cs typeface="Tahoma"/>
              </a:rPr>
              <a:t>(detailing</a:t>
            </a:r>
            <a:r>
              <a:rPr sz="900" spc="15" dirty="0">
                <a:latin typeface="+mj-lt"/>
                <a:cs typeface="Tahoma"/>
              </a:rPr>
              <a:t> timescales, </a:t>
            </a:r>
            <a:r>
              <a:rPr sz="900" spc="20" dirty="0">
                <a:latin typeface="+mj-lt"/>
                <a:cs typeface="Tahoma"/>
              </a:rPr>
              <a:t> </a:t>
            </a:r>
            <a:r>
              <a:rPr sz="900" spc="35" dirty="0">
                <a:latin typeface="+mj-lt"/>
                <a:cs typeface="Tahoma"/>
              </a:rPr>
              <a:t>suppression </a:t>
            </a:r>
            <a:r>
              <a:rPr sz="900" spc="30" dirty="0">
                <a:latin typeface="+mj-lt"/>
                <a:cs typeface="Tahoma"/>
              </a:rPr>
              <a:t>process </a:t>
            </a:r>
            <a:r>
              <a:rPr sz="900" spc="-10" dirty="0">
                <a:latin typeface="+mj-lt"/>
                <a:cs typeface="Tahoma"/>
              </a:rPr>
              <a:t>etc) </a:t>
            </a:r>
            <a:r>
              <a:rPr sz="900" spc="45" dirty="0">
                <a:latin typeface="+mj-lt"/>
                <a:cs typeface="Tahoma"/>
              </a:rPr>
              <a:t>on </a:t>
            </a:r>
            <a:r>
              <a:rPr sz="900" spc="-270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this</a:t>
            </a:r>
            <a:r>
              <a:rPr sz="900" spc="30" dirty="0">
                <a:latin typeface="+mj-lt"/>
                <a:cs typeface="Tahoma"/>
              </a:rPr>
              <a:t> </a:t>
            </a:r>
            <a:r>
              <a:rPr sz="900" spc="20" dirty="0">
                <a:latin typeface="+mj-lt"/>
                <a:cs typeface="Tahoma"/>
              </a:rPr>
              <a:t>will</a:t>
            </a:r>
            <a:r>
              <a:rPr sz="900" spc="25" dirty="0">
                <a:latin typeface="+mj-lt"/>
                <a:cs typeface="Tahoma"/>
              </a:rPr>
              <a:t> </a:t>
            </a:r>
            <a:r>
              <a:rPr sz="900" spc="40" dirty="0">
                <a:latin typeface="+mj-lt"/>
                <a:cs typeface="Tahoma"/>
              </a:rPr>
              <a:t>be</a:t>
            </a:r>
            <a:r>
              <a:rPr sz="900" spc="45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accepted</a:t>
            </a:r>
            <a:r>
              <a:rPr sz="900" spc="30" dirty="0">
                <a:latin typeface="+mj-lt"/>
                <a:cs typeface="Tahoma"/>
              </a:rPr>
              <a:t> </a:t>
            </a:r>
            <a:r>
              <a:rPr sz="900" spc="15" dirty="0">
                <a:latin typeface="+mj-lt"/>
                <a:cs typeface="Tahoma"/>
              </a:rPr>
              <a:t>as </a:t>
            </a:r>
            <a:r>
              <a:rPr sz="900" spc="20" dirty="0">
                <a:latin typeface="+mj-lt"/>
                <a:cs typeface="Tahoma"/>
              </a:rPr>
              <a:t> </a:t>
            </a:r>
            <a:r>
              <a:rPr sz="900" spc="15" dirty="0">
                <a:latin typeface="+mj-lt"/>
                <a:cs typeface="Tahoma"/>
              </a:rPr>
              <a:t>evidence.</a:t>
            </a:r>
            <a:r>
              <a:rPr sz="900" spc="20" dirty="0">
                <a:latin typeface="+mj-lt"/>
                <a:cs typeface="Tahoma"/>
              </a:rPr>
              <a:t> </a:t>
            </a:r>
            <a:r>
              <a:rPr sz="900" spc="15" dirty="0">
                <a:latin typeface="+mj-lt"/>
                <a:cs typeface="Tahoma"/>
              </a:rPr>
              <a:t>This</a:t>
            </a:r>
            <a:r>
              <a:rPr sz="900" spc="20" dirty="0">
                <a:latin typeface="+mj-lt"/>
                <a:cs typeface="Tahoma"/>
              </a:rPr>
              <a:t> </a:t>
            </a:r>
            <a:r>
              <a:rPr sz="900" spc="35" dirty="0">
                <a:latin typeface="+mj-lt"/>
                <a:cs typeface="Tahoma"/>
              </a:rPr>
              <a:t>may</a:t>
            </a:r>
            <a:r>
              <a:rPr sz="900" spc="40" dirty="0">
                <a:latin typeface="+mj-lt"/>
                <a:cs typeface="Tahoma"/>
              </a:rPr>
              <a:t> be </a:t>
            </a:r>
            <a:r>
              <a:rPr sz="900" spc="45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signed by </a:t>
            </a:r>
            <a:r>
              <a:rPr sz="900" spc="30" dirty="0">
                <a:latin typeface="+mj-lt"/>
                <a:cs typeface="Tahoma"/>
              </a:rPr>
              <a:t>their </a:t>
            </a:r>
            <a:r>
              <a:rPr sz="900" spc="25" dirty="0">
                <a:latin typeface="+mj-lt"/>
                <a:cs typeface="Tahoma"/>
              </a:rPr>
              <a:t>customer, </a:t>
            </a:r>
            <a:r>
              <a:rPr sz="900" spc="40" dirty="0">
                <a:latin typeface="+mj-lt"/>
                <a:cs typeface="Tahoma"/>
              </a:rPr>
              <a:t>or </a:t>
            </a:r>
            <a:r>
              <a:rPr sz="900" spc="-275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their</a:t>
            </a:r>
            <a:r>
              <a:rPr sz="900" spc="30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customers’</a:t>
            </a:r>
            <a:r>
              <a:rPr sz="900" spc="30" dirty="0">
                <a:latin typeface="+mj-lt"/>
                <a:cs typeface="Tahoma"/>
              </a:rPr>
              <a:t> supplier </a:t>
            </a:r>
            <a:r>
              <a:rPr sz="900" spc="35" dirty="0">
                <a:latin typeface="+mj-lt"/>
                <a:cs typeface="Tahoma"/>
              </a:rPr>
              <a:t> </a:t>
            </a:r>
            <a:r>
              <a:rPr sz="900" spc="40" dirty="0">
                <a:latin typeface="+mj-lt"/>
                <a:cs typeface="Tahoma"/>
              </a:rPr>
              <a:t>who</a:t>
            </a:r>
            <a:r>
              <a:rPr sz="900" spc="45" dirty="0">
                <a:latin typeface="+mj-lt"/>
                <a:cs typeface="Tahoma"/>
              </a:rPr>
              <a:t> </a:t>
            </a:r>
            <a:r>
              <a:rPr sz="900" spc="35" dirty="0">
                <a:latin typeface="+mj-lt"/>
                <a:cs typeface="Tahoma"/>
              </a:rPr>
              <a:t>may</a:t>
            </a:r>
            <a:r>
              <a:rPr sz="900" spc="40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complete</a:t>
            </a:r>
            <a:r>
              <a:rPr sz="900" spc="345" dirty="0">
                <a:latin typeface="+mj-lt"/>
                <a:cs typeface="Tahoma"/>
              </a:rPr>
              <a:t> </a:t>
            </a:r>
            <a:r>
              <a:rPr sz="900" spc="25" dirty="0">
                <a:latin typeface="+mj-lt"/>
                <a:cs typeface="Tahoma"/>
              </a:rPr>
              <a:t>the </a:t>
            </a:r>
            <a:r>
              <a:rPr sz="900" spc="30" dirty="0">
                <a:latin typeface="+mj-lt"/>
                <a:cs typeface="Tahoma"/>
              </a:rPr>
              <a:t> process </a:t>
            </a:r>
            <a:r>
              <a:rPr sz="900" spc="50" dirty="0">
                <a:latin typeface="+mj-lt"/>
                <a:cs typeface="Tahoma"/>
              </a:rPr>
              <a:t>on </a:t>
            </a:r>
            <a:r>
              <a:rPr sz="900" spc="30" dirty="0">
                <a:latin typeface="+mj-lt"/>
                <a:cs typeface="Tahoma"/>
              </a:rPr>
              <a:t>their </a:t>
            </a:r>
            <a:r>
              <a:rPr sz="900" spc="25" dirty="0">
                <a:latin typeface="+mj-lt"/>
                <a:cs typeface="Tahoma"/>
              </a:rPr>
              <a:t>customers’ </a:t>
            </a:r>
            <a:r>
              <a:rPr sz="900" spc="-270" dirty="0">
                <a:latin typeface="+mj-lt"/>
                <a:cs typeface="Tahoma"/>
              </a:rPr>
              <a:t> </a:t>
            </a:r>
            <a:r>
              <a:rPr sz="900" spc="30" dirty="0">
                <a:latin typeface="+mj-lt"/>
                <a:cs typeface="Tahoma"/>
              </a:rPr>
              <a:t>behalf</a:t>
            </a:r>
            <a:endParaRPr sz="900">
              <a:latin typeface="+mj-lt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641075" y="2281683"/>
            <a:ext cx="289560" cy="323215"/>
          </a:xfrm>
          <a:custGeom>
            <a:avLst/>
            <a:gdLst/>
            <a:ahLst/>
            <a:cxnLst/>
            <a:rect l="l" t="t" r="r" b="b"/>
            <a:pathLst>
              <a:path w="289560" h="323214">
                <a:moveTo>
                  <a:pt x="289560" y="0"/>
                </a:moveTo>
                <a:lnTo>
                  <a:pt x="0" y="0"/>
                </a:lnTo>
                <a:lnTo>
                  <a:pt x="0" y="323088"/>
                </a:lnTo>
                <a:lnTo>
                  <a:pt x="289560" y="323088"/>
                </a:lnTo>
                <a:lnTo>
                  <a:pt x="289560" y="0"/>
                </a:lnTo>
                <a:close/>
              </a:path>
            </a:pathLst>
          </a:custGeom>
          <a:solidFill>
            <a:srgbClr val="86AF49">
              <a:alpha val="25097"/>
            </a:srgbClr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638026" y="3389631"/>
            <a:ext cx="289560" cy="325120"/>
          </a:xfrm>
          <a:custGeom>
            <a:avLst/>
            <a:gdLst/>
            <a:ahLst/>
            <a:cxnLst/>
            <a:rect l="l" t="t" r="r" b="b"/>
            <a:pathLst>
              <a:path w="289560" h="325120">
                <a:moveTo>
                  <a:pt x="289560" y="0"/>
                </a:moveTo>
                <a:lnTo>
                  <a:pt x="0" y="0"/>
                </a:lnTo>
                <a:lnTo>
                  <a:pt x="0" y="324612"/>
                </a:lnTo>
                <a:lnTo>
                  <a:pt x="289560" y="324612"/>
                </a:lnTo>
                <a:lnTo>
                  <a:pt x="289560" y="0"/>
                </a:lnTo>
                <a:close/>
              </a:path>
            </a:pathLst>
          </a:custGeom>
          <a:solidFill>
            <a:srgbClr val="86AF49">
              <a:alpha val="25097"/>
            </a:srgbClr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633455" y="3830067"/>
            <a:ext cx="289560" cy="323215"/>
          </a:xfrm>
          <a:custGeom>
            <a:avLst/>
            <a:gdLst/>
            <a:ahLst/>
            <a:cxnLst/>
            <a:rect l="l" t="t" r="r" b="b"/>
            <a:pathLst>
              <a:path w="289560" h="323214">
                <a:moveTo>
                  <a:pt x="289560" y="0"/>
                </a:moveTo>
                <a:lnTo>
                  <a:pt x="0" y="0"/>
                </a:lnTo>
                <a:lnTo>
                  <a:pt x="0" y="323088"/>
                </a:lnTo>
                <a:lnTo>
                  <a:pt x="289560" y="323088"/>
                </a:lnTo>
                <a:lnTo>
                  <a:pt x="289560" y="0"/>
                </a:lnTo>
                <a:close/>
              </a:path>
            </a:pathLst>
          </a:custGeom>
          <a:solidFill>
            <a:srgbClr val="86AF49">
              <a:alpha val="25097"/>
            </a:srgbClr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639550" y="4785614"/>
            <a:ext cx="288290" cy="325120"/>
          </a:xfrm>
          <a:custGeom>
            <a:avLst/>
            <a:gdLst/>
            <a:ahLst/>
            <a:cxnLst/>
            <a:rect l="l" t="t" r="r" b="b"/>
            <a:pathLst>
              <a:path w="288289" h="325120">
                <a:moveTo>
                  <a:pt x="288036" y="0"/>
                </a:moveTo>
                <a:lnTo>
                  <a:pt x="0" y="0"/>
                </a:lnTo>
                <a:lnTo>
                  <a:pt x="0" y="324612"/>
                </a:lnTo>
                <a:lnTo>
                  <a:pt x="288036" y="324612"/>
                </a:lnTo>
                <a:lnTo>
                  <a:pt x="288036" y="0"/>
                </a:lnTo>
                <a:close/>
              </a:path>
            </a:pathLst>
          </a:custGeom>
          <a:solidFill>
            <a:srgbClr val="86AF49">
              <a:alpha val="25097"/>
            </a:srgbClr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651743" y="6759195"/>
            <a:ext cx="288290" cy="325120"/>
          </a:xfrm>
          <a:custGeom>
            <a:avLst/>
            <a:gdLst/>
            <a:ahLst/>
            <a:cxnLst/>
            <a:rect l="l" t="t" r="r" b="b"/>
            <a:pathLst>
              <a:path w="288289" h="325120">
                <a:moveTo>
                  <a:pt x="288036" y="0"/>
                </a:moveTo>
                <a:lnTo>
                  <a:pt x="0" y="0"/>
                </a:lnTo>
                <a:lnTo>
                  <a:pt x="0" y="324612"/>
                </a:lnTo>
                <a:lnTo>
                  <a:pt x="288036" y="324612"/>
                </a:lnTo>
                <a:lnTo>
                  <a:pt x="288036" y="0"/>
                </a:lnTo>
                <a:close/>
              </a:path>
            </a:pathLst>
          </a:custGeom>
          <a:solidFill>
            <a:srgbClr val="86AF49">
              <a:alpha val="25097"/>
            </a:srgbClr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647170" y="7694931"/>
            <a:ext cx="289560" cy="325120"/>
          </a:xfrm>
          <a:custGeom>
            <a:avLst/>
            <a:gdLst/>
            <a:ahLst/>
            <a:cxnLst/>
            <a:rect l="l" t="t" r="r" b="b"/>
            <a:pathLst>
              <a:path w="289560" h="325120">
                <a:moveTo>
                  <a:pt x="289560" y="0"/>
                </a:moveTo>
                <a:lnTo>
                  <a:pt x="0" y="0"/>
                </a:lnTo>
                <a:lnTo>
                  <a:pt x="0" y="324612"/>
                </a:lnTo>
                <a:lnTo>
                  <a:pt x="289560" y="324612"/>
                </a:lnTo>
                <a:lnTo>
                  <a:pt x="289560" y="0"/>
                </a:lnTo>
                <a:close/>
              </a:path>
            </a:pathLst>
          </a:custGeom>
          <a:solidFill>
            <a:srgbClr val="86AF49">
              <a:alpha val="25097"/>
            </a:srgbClr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40703" y="5620767"/>
            <a:ext cx="6578600" cy="3175"/>
          </a:xfrm>
          <a:custGeom>
            <a:avLst/>
            <a:gdLst/>
            <a:ahLst/>
            <a:cxnLst/>
            <a:rect l="l" t="t" r="r" b="b"/>
            <a:pathLst>
              <a:path w="6578600" h="3175">
                <a:moveTo>
                  <a:pt x="0" y="3175"/>
                </a:moveTo>
                <a:lnTo>
                  <a:pt x="6578346" y="0"/>
                </a:lnTo>
              </a:path>
            </a:pathLst>
          </a:custGeom>
          <a:ln w="6096">
            <a:solidFill>
              <a:srgbClr val="7E7E7E"/>
            </a:solidFill>
            <a:prstDash val="sysDot"/>
          </a:ln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87362" y="1219200"/>
            <a:ext cx="588327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5080" algn="ctr">
              <a:lnSpc>
                <a:spcPct val="100000"/>
              </a:lnSpc>
              <a:spcBef>
                <a:spcPts val="100"/>
              </a:spcBef>
            </a:pPr>
            <a:r>
              <a:rPr sz="1000" b="1" spc="-50" dirty="0">
                <a:latin typeface="+mj-lt"/>
                <a:cs typeface="Lucida Sans"/>
              </a:rPr>
              <a:t>ALL </a:t>
            </a:r>
            <a:r>
              <a:rPr sz="1000" b="1" spc="-25" dirty="0">
                <a:latin typeface="+mj-lt"/>
                <a:cs typeface="Lucida Sans"/>
              </a:rPr>
              <a:t>MAILINGS </a:t>
            </a:r>
            <a:r>
              <a:rPr sz="1000" b="1" spc="-35" dirty="0">
                <a:latin typeface="+mj-lt"/>
                <a:cs typeface="Lucida Sans"/>
              </a:rPr>
              <a:t>MUST </a:t>
            </a:r>
            <a:r>
              <a:rPr sz="1000" b="1" spc="-55" dirty="0">
                <a:latin typeface="+mj-lt"/>
                <a:cs typeface="Lucida Sans"/>
              </a:rPr>
              <a:t>FIRST </a:t>
            </a:r>
            <a:r>
              <a:rPr sz="1000" b="1" spc="-40" dirty="0">
                <a:latin typeface="+mj-lt"/>
                <a:cs typeface="Lucida Sans"/>
              </a:rPr>
              <a:t>COMPLY </a:t>
            </a:r>
            <a:r>
              <a:rPr sz="1000" b="1" spc="-35" dirty="0">
                <a:latin typeface="+mj-lt"/>
                <a:cs typeface="Lucida Sans"/>
              </a:rPr>
              <a:t>WITH </a:t>
            </a:r>
            <a:r>
              <a:rPr sz="1000" b="1" spc="-65" dirty="0">
                <a:latin typeface="+mj-lt"/>
                <a:cs typeface="Lucida Sans"/>
              </a:rPr>
              <a:t>THE </a:t>
            </a:r>
            <a:r>
              <a:rPr sz="1000" b="1" spc="-45" dirty="0">
                <a:latin typeface="+mj-lt"/>
                <a:cs typeface="Lucida Sans"/>
              </a:rPr>
              <a:t>ADVERTISING </a:t>
            </a:r>
            <a:r>
              <a:rPr sz="1000" b="1" spc="-35" dirty="0">
                <a:latin typeface="+mj-lt"/>
                <a:cs typeface="Lucida Sans"/>
              </a:rPr>
              <a:t>MAIL REQUIREMENTS </a:t>
            </a:r>
            <a:r>
              <a:rPr sz="1000" b="1" spc="-10" dirty="0">
                <a:latin typeface="+mj-lt"/>
                <a:cs typeface="Lucida Sans"/>
              </a:rPr>
              <a:t>IN </a:t>
            </a:r>
            <a:r>
              <a:rPr sz="1000" b="1" spc="-50" dirty="0">
                <a:latin typeface="+mj-lt"/>
                <a:cs typeface="Lucida Sans"/>
              </a:rPr>
              <a:t>ORDER </a:t>
            </a:r>
            <a:r>
              <a:rPr sz="1000" b="1" spc="-80" dirty="0">
                <a:latin typeface="+mj-lt"/>
                <a:cs typeface="Lucida Sans"/>
              </a:rPr>
              <a:t>TO </a:t>
            </a:r>
            <a:r>
              <a:rPr sz="1000" b="1" spc="-50" dirty="0">
                <a:latin typeface="+mj-lt"/>
                <a:cs typeface="Lucida Sans"/>
              </a:rPr>
              <a:t>ACHIEVE </a:t>
            </a:r>
            <a:r>
              <a:rPr sz="1000" b="1" spc="-70" dirty="0">
                <a:latin typeface="+mj-lt"/>
                <a:cs typeface="Lucida Sans"/>
              </a:rPr>
              <a:t>A </a:t>
            </a:r>
            <a:r>
              <a:rPr sz="1000" b="1" spc="-65" dirty="0">
                <a:latin typeface="+mj-lt"/>
                <a:cs typeface="Lucida Sans"/>
              </a:rPr>
              <a:t> </a:t>
            </a:r>
            <a:r>
              <a:rPr sz="1000" b="1" spc="-55" dirty="0">
                <a:latin typeface="+mj-lt"/>
                <a:cs typeface="Lucida Sans"/>
              </a:rPr>
              <a:t>CATALOGUE </a:t>
            </a:r>
            <a:r>
              <a:rPr sz="1000" b="1" spc="-35" dirty="0">
                <a:latin typeface="+mj-lt"/>
                <a:cs typeface="Lucida Sans"/>
              </a:rPr>
              <a:t>MAIL</a:t>
            </a:r>
            <a:r>
              <a:rPr sz="1000" b="1" spc="-40" dirty="0">
                <a:latin typeface="+mj-lt"/>
                <a:cs typeface="Lucida Sans"/>
              </a:rPr>
              <a:t> </a:t>
            </a:r>
            <a:r>
              <a:rPr sz="1000" b="1" spc="-35" dirty="0">
                <a:latin typeface="+mj-lt"/>
                <a:cs typeface="Lucida Sans"/>
              </a:rPr>
              <a:t>DISCOUNT,</a:t>
            </a:r>
            <a:r>
              <a:rPr sz="1000" b="1" spc="-50" dirty="0">
                <a:latin typeface="+mj-lt"/>
                <a:cs typeface="Lucida Sans"/>
              </a:rPr>
              <a:t> </a:t>
            </a:r>
            <a:r>
              <a:rPr sz="1000" b="1" spc="-35" dirty="0">
                <a:latin typeface="+mj-lt"/>
                <a:cs typeface="Lucida Sans"/>
              </a:rPr>
              <a:t>PLEASE</a:t>
            </a:r>
            <a:r>
              <a:rPr sz="1000" b="1" spc="-45" dirty="0">
                <a:latin typeface="+mj-lt"/>
                <a:cs typeface="Lucida Sans"/>
              </a:rPr>
              <a:t> REFER</a:t>
            </a:r>
            <a:r>
              <a:rPr sz="1000" b="1" spc="-70" dirty="0">
                <a:latin typeface="+mj-lt"/>
                <a:cs typeface="Lucida Sans"/>
              </a:rPr>
              <a:t> </a:t>
            </a:r>
            <a:r>
              <a:rPr sz="1000" b="1" spc="-80" dirty="0">
                <a:latin typeface="+mj-lt"/>
                <a:cs typeface="Lucida Sans"/>
              </a:rPr>
              <a:t>TO</a:t>
            </a:r>
            <a:r>
              <a:rPr sz="1000" b="1" spc="-20" dirty="0">
                <a:latin typeface="+mj-lt"/>
                <a:cs typeface="Lucida Sans"/>
              </a:rPr>
              <a:t> </a:t>
            </a:r>
            <a:r>
              <a:rPr sz="1000" b="1" spc="-65" dirty="0">
                <a:latin typeface="+mj-lt"/>
                <a:cs typeface="Lucida Sans"/>
              </a:rPr>
              <a:t>THE</a:t>
            </a:r>
            <a:r>
              <a:rPr sz="1000" b="1" spc="-25" dirty="0">
                <a:latin typeface="+mj-lt"/>
                <a:cs typeface="Lucida Sans"/>
              </a:rPr>
              <a:t> </a:t>
            </a:r>
            <a:r>
              <a:rPr sz="1000" b="1" spc="-45" dirty="0">
                <a:latin typeface="+mj-lt"/>
                <a:cs typeface="Lucida Sans"/>
              </a:rPr>
              <a:t>ADVERTISING </a:t>
            </a:r>
            <a:r>
              <a:rPr sz="1000" b="1" spc="-35" dirty="0">
                <a:latin typeface="+mj-lt"/>
                <a:cs typeface="Lucida Sans"/>
              </a:rPr>
              <a:t>MAIL</a:t>
            </a:r>
            <a:r>
              <a:rPr sz="1000" b="1" spc="-55" dirty="0">
                <a:latin typeface="+mj-lt"/>
                <a:cs typeface="Lucida Sans"/>
              </a:rPr>
              <a:t> </a:t>
            </a:r>
            <a:r>
              <a:rPr sz="1000" b="1" spc="-35" dirty="0">
                <a:latin typeface="+mj-lt"/>
                <a:cs typeface="Lucida Sans"/>
              </a:rPr>
              <a:t>REQUIREMENTS</a:t>
            </a:r>
            <a:r>
              <a:rPr sz="1000" b="1" spc="-65" dirty="0">
                <a:latin typeface="+mj-lt"/>
                <a:cs typeface="Lucida Sans"/>
              </a:rPr>
              <a:t> </a:t>
            </a:r>
            <a:r>
              <a:rPr sz="1000" b="1" spc="-15" dirty="0">
                <a:latin typeface="+mj-lt"/>
                <a:cs typeface="Lucida Sans"/>
              </a:rPr>
              <a:t>ON</a:t>
            </a:r>
            <a:r>
              <a:rPr sz="1000" b="1" spc="-45" dirty="0">
                <a:latin typeface="+mj-lt"/>
                <a:cs typeface="Lucida Sans"/>
              </a:rPr>
              <a:t> </a:t>
            </a:r>
            <a:r>
              <a:rPr sz="1000" b="1" spc="-65" dirty="0">
                <a:latin typeface="+mj-lt"/>
                <a:cs typeface="Lucida Sans"/>
              </a:rPr>
              <a:t>THE</a:t>
            </a:r>
            <a:r>
              <a:rPr sz="1000" b="1" spc="-30" dirty="0">
                <a:latin typeface="+mj-lt"/>
                <a:cs typeface="Lucida Sans"/>
              </a:rPr>
              <a:t> </a:t>
            </a:r>
            <a:r>
              <a:rPr sz="1000" b="1" spc="-55" dirty="0">
                <a:latin typeface="+mj-lt"/>
                <a:cs typeface="Lucida Sans"/>
              </a:rPr>
              <a:t>SEPARATE </a:t>
            </a:r>
            <a:r>
              <a:rPr sz="1000" b="1" spc="-50" dirty="0">
                <a:latin typeface="+mj-lt"/>
                <a:cs typeface="Lucida Sans"/>
              </a:rPr>
              <a:t> </a:t>
            </a:r>
            <a:r>
              <a:rPr sz="1000" b="1" spc="-35" dirty="0">
                <a:latin typeface="+mj-lt"/>
                <a:cs typeface="Lucida Sans"/>
              </a:rPr>
              <a:t>DOCUMENT,</a:t>
            </a:r>
            <a:r>
              <a:rPr sz="1000" b="1" spc="-60" dirty="0">
                <a:latin typeface="+mj-lt"/>
                <a:cs typeface="Lucida Sans"/>
              </a:rPr>
              <a:t> </a:t>
            </a:r>
            <a:r>
              <a:rPr sz="1000" b="1" spc="-65" dirty="0">
                <a:latin typeface="+mj-lt"/>
                <a:cs typeface="Lucida Sans"/>
              </a:rPr>
              <a:t>THE</a:t>
            </a:r>
            <a:r>
              <a:rPr sz="1000" b="1" spc="-45" dirty="0">
                <a:latin typeface="+mj-lt"/>
                <a:cs typeface="Lucida Sans"/>
              </a:rPr>
              <a:t> </a:t>
            </a:r>
            <a:r>
              <a:rPr sz="1000" b="1" spc="-35" dirty="0">
                <a:latin typeface="+mj-lt"/>
                <a:cs typeface="Lucida Sans"/>
              </a:rPr>
              <a:t>REQUIREMENTS</a:t>
            </a:r>
            <a:r>
              <a:rPr sz="1000" b="1" spc="-60" dirty="0">
                <a:latin typeface="+mj-lt"/>
                <a:cs typeface="Lucida Sans"/>
              </a:rPr>
              <a:t> </a:t>
            </a:r>
            <a:r>
              <a:rPr sz="1000" b="1" spc="-10" dirty="0">
                <a:latin typeface="+mj-lt"/>
                <a:cs typeface="Lucida Sans"/>
              </a:rPr>
              <a:t>BELOW</a:t>
            </a:r>
            <a:r>
              <a:rPr sz="1000" b="1" spc="-55" dirty="0">
                <a:latin typeface="+mj-lt"/>
                <a:cs typeface="Lucida Sans"/>
              </a:rPr>
              <a:t> ARE </a:t>
            </a:r>
            <a:r>
              <a:rPr sz="1000" b="1" spc="-50" dirty="0">
                <a:latin typeface="+mj-lt"/>
                <a:cs typeface="Lucida Sans"/>
              </a:rPr>
              <a:t>THEN</a:t>
            </a:r>
            <a:r>
              <a:rPr sz="1000" b="1" spc="-40" dirty="0">
                <a:latin typeface="+mj-lt"/>
                <a:cs typeface="Lucida Sans"/>
              </a:rPr>
              <a:t> </a:t>
            </a:r>
            <a:r>
              <a:rPr sz="1000" b="1" spc="-10" dirty="0">
                <a:latin typeface="+mj-lt"/>
                <a:cs typeface="Lucida Sans"/>
              </a:rPr>
              <a:t>IN</a:t>
            </a:r>
            <a:r>
              <a:rPr sz="1000" b="1" spc="-55" dirty="0">
                <a:latin typeface="+mj-lt"/>
                <a:cs typeface="Lucida Sans"/>
              </a:rPr>
              <a:t> </a:t>
            </a:r>
            <a:r>
              <a:rPr sz="1000" b="1" spc="-50" dirty="0">
                <a:latin typeface="+mj-lt"/>
                <a:cs typeface="Lucida Sans"/>
              </a:rPr>
              <a:t>ADDITION</a:t>
            </a:r>
            <a:r>
              <a:rPr sz="1000" b="1" spc="-30" dirty="0">
                <a:latin typeface="+mj-lt"/>
                <a:cs typeface="Lucida Sans"/>
              </a:rPr>
              <a:t> </a:t>
            </a:r>
            <a:r>
              <a:rPr sz="1000" b="1" spc="-80" dirty="0">
                <a:latin typeface="+mj-lt"/>
                <a:cs typeface="Lucida Sans"/>
              </a:rPr>
              <a:t>TO</a:t>
            </a:r>
            <a:r>
              <a:rPr sz="1000" b="1" spc="-35" dirty="0">
                <a:latin typeface="+mj-lt"/>
                <a:cs typeface="Lucida Sans"/>
              </a:rPr>
              <a:t> </a:t>
            </a:r>
            <a:r>
              <a:rPr sz="1000" b="1" spc="-55" dirty="0">
                <a:latin typeface="+mj-lt"/>
                <a:cs typeface="Lucida Sans"/>
              </a:rPr>
              <a:t>THESE</a:t>
            </a:r>
            <a:r>
              <a:rPr sz="1000" b="1" spc="-45" dirty="0">
                <a:latin typeface="+mj-lt"/>
                <a:cs typeface="Lucida Sans"/>
              </a:rPr>
              <a:t> </a:t>
            </a:r>
            <a:r>
              <a:rPr sz="1000" b="1" spc="-35" dirty="0">
                <a:latin typeface="+mj-lt"/>
                <a:cs typeface="Lucida Sans"/>
              </a:rPr>
              <a:t>PREVIOUS</a:t>
            </a:r>
            <a:r>
              <a:rPr sz="1000" b="1" spc="-20" dirty="0">
                <a:latin typeface="+mj-lt"/>
                <a:cs typeface="Lucida Sans"/>
              </a:rPr>
              <a:t> </a:t>
            </a:r>
            <a:r>
              <a:rPr sz="1000" b="1" spc="-30" dirty="0">
                <a:latin typeface="+mj-lt"/>
                <a:cs typeface="Lucida Sans"/>
              </a:rPr>
              <a:t>REQUIREMENTS.</a:t>
            </a:r>
            <a:endParaRPr sz="1000" dirty="0">
              <a:latin typeface="+mj-lt"/>
              <a:cs typeface="Lucida Sans"/>
            </a:endParaRPr>
          </a:p>
        </p:txBody>
      </p:sp>
      <p:graphicFrame>
        <p:nvGraphicFramePr>
          <p:cNvPr id="26" name="object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997419"/>
              </p:ext>
            </p:extLst>
          </p:nvPr>
        </p:nvGraphicFramePr>
        <p:xfrm>
          <a:off x="416000" y="3925951"/>
          <a:ext cx="3449954" cy="7296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3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4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320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Format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6AF4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Length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6AF4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Width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6AF4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Depth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6AF4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Weight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86AF4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20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Letter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2D6A3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240mm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2D6A3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165mm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2D6A3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5mm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2D6A3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150g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2D6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204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Large</a:t>
                      </a:r>
                      <a:r>
                        <a:rPr sz="1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Letter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AD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353mm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AD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250mm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AD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25mm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AD1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000" spc="-10" dirty="0">
                          <a:latin typeface="Calibri"/>
                          <a:cs typeface="Calibri"/>
                        </a:rPr>
                        <a:t>750g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0EA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7" name="object 27"/>
          <p:cNvSpPr/>
          <p:nvPr/>
        </p:nvSpPr>
        <p:spPr>
          <a:xfrm>
            <a:off x="4633455" y="2953767"/>
            <a:ext cx="289560" cy="323215"/>
          </a:xfrm>
          <a:custGeom>
            <a:avLst/>
            <a:gdLst/>
            <a:ahLst/>
            <a:cxnLst/>
            <a:rect l="l" t="t" r="r" b="b"/>
            <a:pathLst>
              <a:path w="289560" h="323214">
                <a:moveTo>
                  <a:pt x="289560" y="0"/>
                </a:moveTo>
                <a:lnTo>
                  <a:pt x="0" y="0"/>
                </a:lnTo>
                <a:lnTo>
                  <a:pt x="0" y="323088"/>
                </a:lnTo>
                <a:lnTo>
                  <a:pt x="289560" y="323088"/>
                </a:lnTo>
                <a:lnTo>
                  <a:pt x="289560" y="0"/>
                </a:lnTo>
                <a:close/>
              </a:path>
            </a:pathLst>
          </a:custGeom>
          <a:solidFill>
            <a:srgbClr val="86AF49">
              <a:alpha val="25097"/>
            </a:srgbClr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645646" y="5242814"/>
            <a:ext cx="289560" cy="323215"/>
          </a:xfrm>
          <a:custGeom>
            <a:avLst/>
            <a:gdLst/>
            <a:ahLst/>
            <a:cxnLst/>
            <a:rect l="l" t="t" r="r" b="b"/>
            <a:pathLst>
              <a:path w="289560" h="323214">
                <a:moveTo>
                  <a:pt x="289560" y="0"/>
                </a:moveTo>
                <a:lnTo>
                  <a:pt x="0" y="0"/>
                </a:lnTo>
                <a:lnTo>
                  <a:pt x="0" y="323088"/>
                </a:lnTo>
                <a:lnTo>
                  <a:pt x="289560" y="323088"/>
                </a:lnTo>
                <a:lnTo>
                  <a:pt x="289560" y="0"/>
                </a:lnTo>
                <a:close/>
              </a:path>
            </a:pathLst>
          </a:custGeom>
          <a:solidFill>
            <a:srgbClr val="86AF49">
              <a:alpha val="25097"/>
            </a:srgbClr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656314" y="5812790"/>
            <a:ext cx="288290" cy="323215"/>
          </a:xfrm>
          <a:custGeom>
            <a:avLst/>
            <a:gdLst/>
            <a:ahLst/>
            <a:cxnLst/>
            <a:rect l="l" t="t" r="r" b="b"/>
            <a:pathLst>
              <a:path w="288289" h="323214">
                <a:moveTo>
                  <a:pt x="288036" y="0"/>
                </a:moveTo>
                <a:lnTo>
                  <a:pt x="0" y="0"/>
                </a:lnTo>
                <a:lnTo>
                  <a:pt x="0" y="323088"/>
                </a:lnTo>
                <a:lnTo>
                  <a:pt x="288036" y="323088"/>
                </a:lnTo>
                <a:lnTo>
                  <a:pt x="288036" y="0"/>
                </a:lnTo>
                <a:close/>
              </a:path>
            </a:pathLst>
          </a:custGeom>
          <a:solidFill>
            <a:srgbClr val="86AF49">
              <a:alpha val="25097"/>
            </a:srgbClr>
          </a:solidFill>
        </p:spPr>
        <p:txBody>
          <a:bodyPr wrap="square" lIns="0" tIns="0" rIns="0" bIns="0" rtlCol="0"/>
          <a:lstStyle/>
          <a:p>
            <a:endParaRPr>
              <a:latin typeface="+mj-l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31330" y="8668998"/>
            <a:ext cx="1758314" cy="175048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1000" spc="20" dirty="0">
                <a:solidFill>
                  <a:srgbClr val="FFFFFF"/>
                </a:solidFill>
                <a:latin typeface="+mj-lt"/>
                <a:cs typeface="Tahoma"/>
                <a:hlinkClick r:id="rId3"/>
              </a:rPr>
              <a:t>www.the</a:t>
            </a:r>
            <a:r>
              <a:rPr sz="1000" b="1" spc="20" dirty="0">
                <a:solidFill>
                  <a:srgbClr val="FFFFFF"/>
                </a:solidFill>
                <a:latin typeface="+mj-lt"/>
                <a:cs typeface="Arial"/>
                <a:hlinkClick r:id="rId3"/>
              </a:rPr>
              <a:t>delivery</a:t>
            </a:r>
            <a:r>
              <a:rPr sz="1000" spc="20" dirty="0">
                <a:solidFill>
                  <a:srgbClr val="FFFFFF"/>
                </a:solidFill>
                <a:latin typeface="+mj-lt"/>
                <a:cs typeface="Tahoma"/>
                <a:hlinkClick r:id="rId3"/>
              </a:rPr>
              <a:t>group.co.uk</a:t>
            </a:r>
            <a:endParaRPr sz="1000">
              <a:latin typeface="+mj-lt"/>
              <a:cs typeface="Tahoma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ftr" sz="quarter" idx="5"/>
          </p:nvPr>
        </p:nvSpPr>
        <p:spPr>
          <a:xfrm>
            <a:off x="4486896" y="8668998"/>
            <a:ext cx="2091690" cy="175048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20" dirty="0">
                <a:latin typeface="+mj-lt"/>
              </a:rPr>
              <a:t>People</a:t>
            </a:r>
            <a:r>
              <a:rPr spc="-40" dirty="0">
                <a:latin typeface="+mj-lt"/>
              </a:rPr>
              <a:t> </a:t>
            </a:r>
            <a:r>
              <a:rPr spc="155" dirty="0">
                <a:solidFill>
                  <a:srgbClr val="86AF49"/>
                </a:solidFill>
                <a:latin typeface="+mj-lt"/>
              </a:rPr>
              <a:t>|</a:t>
            </a:r>
            <a:r>
              <a:rPr spc="-45" dirty="0">
                <a:solidFill>
                  <a:srgbClr val="86AF49"/>
                </a:solidFill>
                <a:latin typeface="+mj-lt"/>
              </a:rPr>
              <a:t> </a:t>
            </a:r>
            <a:r>
              <a:rPr spc="15" dirty="0">
                <a:latin typeface="+mj-lt"/>
              </a:rPr>
              <a:t>Partnership</a:t>
            </a:r>
            <a:r>
              <a:rPr spc="-45" dirty="0">
                <a:latin typeface="+mj-lt"/>
              </a:rPr>
              <a:t> </a:t>
            </a:r>
            <a:r>
              <a:rPr spc="155" dirty="0">
                <a:solidFill>
                  <a:srgbClr val="86AF49"/>
                </a:solidFill>
                <a:latin typeface="+mj-lt"/>
              </a:rPr>
              <a:t>|</a:t>
            </a:r>
            <a:r>
              <a:rPr spc="-45" dirty="0">
                <a:solidFill>
                  <a:srgbClr val="86AF49"/>
                </a:solidFill>
                <a:latin typeface="+mj-lt"/>
              </a:rPr>
              <a:t> </a:t>
            </a:r>
            <a:r>
              <a:rPr spc="15" dirty="0">
                <a:latin typeface="+mj-lt"/>
              </a:rPr>
              <a:t>Performance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19577" y="258317"/>
            <a:ext cx="5080" cy="554990"/>
          </a:xfrm>
          <a:custGeom>
            <a:avLst/>
            <a:gdLst/>
            <a:ahLst/>
            <a:cxnLst/>
            <a:rect l="l" t="t" r="r" b="b"/>
            <a:pathLst>
              <a:path w="5080" h="554990">
                <a:moveTo>
                  <a:pt x="0" y="0"/>
                </a:moveTo>
                <a:lnTo>
                  <a:pt x="4826" y="554481"/>
                </a:lnTo>
              </a:path>
            </a:pathLst>
          </a:custGeom>
          <a:ln w="19812">
            <a:solidFill>
              <a:srgbClr val="7E7D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798826" y="432943"/>
            <a:ext cx="23717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65" dirty="0">
                <a:solidFill>
                  <a:srgbClr val="7E7D73"/>
                </a:solidFill>
                <a:latin typeface="Lucida Sans"/>
                <a:cs typeface="Lucida Sans"/>
              </a:rPr>
              <a:t>Catalogue</a:t>
            </a:r>
            <a:r>
              <a:rPr sz="1800" b="1" spc="-105" dirty="0">
                <a:solidFill>
                  <a:srgbClr val="7E7D73"/>
                </a:solidFill>
                <a:latin typeface="Lucida Sans"/>
                <a:cs typeface="Lucida Sans"/>
              </a:rPr>
              <a:t> </a:t>
            </a:r>
            <a:r>
              <a:rPr sz="1800" b="1" spc="15" dirty="0">
                <a:solidFill>
                  <a:srgbClr val="7E7D73"/>
                </a:solidFill>
                <a:latin typeface="Lucida Sans"/>
                <a:cs typeface="Lucida Sans"/>
              </a:rPr>
              <a:t>M</a:t>
            </a:r>
            <a:r>
              <a:rPr sz="1800" b="1" spc="-75" dirty="0">
                <a:solidFill>
                  <a:srgbClr val="7E7D73"/>
                </a:solidFill>
                <a:latin typeface="Lucida Sans"/>
                <a:cs typeface="Lucida Sans"/>
              </a:rPr>
              <a:t>ai</a:t>
            </a:r>
            <a:r>
              <a:rPr sz="1800" b="1" spc="-50" dirty="0">
                <a:solidFill>
                  <a:srgbClr val="7E7D73"/>
                </a:solidFill>
                <a:latin typeface="Lucida Sans"/>
                <a:cs typeface="Lucida Sans"/>
              </a:rPr>
              <a:t>l</a:t>
            </a:r>
            <a:r>
              <a:rPr sz="1800" b="1" spc="-110" dirty="0">
                <a:solidFill>
                  <a:srgbClr val="7E7D73"/>
                </a:solidFill>
                <a:latin typeface="Lucida Sans"/>
                <a:cs typeface="Lucida Sans"/>
              </a:rPr>
              <a:t> </a:t>
            </a:r>
            <a:r>
              <a:rPr sz="1800" b="1" spc="-55" dirty="0">
                <a:solidFill>
                  <a:srgbClr val="7E7D73"/>
                </a:solidFill>
                <a:latin typeface="Lucida Sans"/>
                <a:cs typeface="Lucida Sans"/>
              </a:rPr>
              <a:t>Guide</a:t>
            </a:r>
            <a:endParaRPr sz="18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819" y="7976616"/>
            <a:ext cx="6687820" cy="364490"/>
          </a:xfrm>
          <a:prstGeom prst="rect">
            <a:avLst/>
          </a:prstGeom>
          <a:ln w="9144">
            <a:solidFill>
              <a:srgbClr val="86AF49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1588135" marR="110489" indent="-1468120">
              <a:lnSpc>
                <a:spcPct val="100000"/>
              </a:lnSpc>
              <a:spcBef>
                <a:spcPts val="310"/>
              </a:spcBef>
            </a:pPr>
            <a:r>
              <a:rPr sz="900" i="1" dirty="0">
                <a:latin typeface="Calibri"/>
                <a:cs typeface="Calibri"/>
              </a:rPr>
              <a:t>The </a:t>
            </a:r>
            <a:r>
              <a:rPr sz="900" i="1" spc="-5" dirty="0">
                <a:latin typeface="Calibri"/>
                <a:cs typeface="Calibri"/>
              </a:rPr>
              <a:t>Delivery Group reserve </a:t>
            </a:r>
            <a:r>
              <a:rPr sz="900" i="1" dirty="0">
                <a:latin typeface="Calibri"/>
                <a:cs typeface="Calibri"/>
              </a:rPr>
              <a:t>the </a:t>
            </a:r>
            <a:r>
              <a:rPr sz="900" i="1" spc="-5" dirty="0">
                <a:latin typeface="Calibri"/>
                <a:cs typeface="Calibri"/>
              </a:rPr>
              <a:t>right </a:t>
            </a:r>
            <a:r>
              <a:rPr sz="900" i="1" dirty="0">
                <a:latin typeface="Calibri"/>
                <a:cs typeface="Calibri"/>
              </a:rPr>
              <a:t>to </a:t>
            </a:r>
            <a:r>
              <a:rPr sz="900" i="1" spc="-5" dirty="0">
                <a:latin typeface="Calibri"/>
                <a:cs typeface="Calibri"/>
              </a:rPr>
              <a:t>remove </a:t>
            </a:r>
            <a:r>
              <a:rPr sz="900" i="1" dirty="0">
                <a:latin typeface="Calibri"/>
                <a:cs typeface="Calibri"/>
              </a:rPr>
              <a:t>the </a:t>
            </a:r>
            <a:r>
              <a:rPr sz="900" i="1" spc="-5" dirty="0">
                <a:latin typeface="Calibri"/>
                <a:cs typeface="Calibri"/>
              </a:rPr>
              <a:t>advertising discount </a:t>
            </a:r>
            <a:r>
              <a:rPr sz="900" i="1" dirty="0">
                <a:latin typeface="Calibri"/>
                <a:cs typeface="Calibri"/>
              </a:rPr>
              <a:t>at any </a:t>
            </a:r>
            <a:r>
              <a:rPr sz="900" i="1" spc="-5" dirty="0">
                <a:latin typeface="Calibri"/>
                <a:cs typeface="Calibri"/>
              </a:rPr>
              <a:t>time before or after </a:t>
            </a:r>
            <a:r>
              <a:rPr sz="900" i="1" dirty="0">
                <a:latin typeface="Calibri"/>
                <a:cs typeface="Calibri"/>
              </a:rPr>
              <a:t>the </a:t>
            </a:r>
            <a:r>
              <a:rPr sz="900" i="1" spc="-5" dirty="0">
                <a:latin typeface="Calibri"/>
                <a:cs typeface="Calibri"/>
              </a:rPr>
              <a:t>mailing </a:t>
            </a:r>
            <a:r>
              <a:rPr sz="900" i="1" dirty="0">
                <a:latin typeface="Calibri"/>
                <a:cs typeface="Calibri"/>
              </a:rPr>
              <a:t>has been </a:t>
            </a:r>
            <a:r>
              <a:rPr sz="900" i="1" spc="-5" dirty="0">
                <a:latin typeface="Calibri"/>
                <a:cs typeface="Calibri"/>
              </a:rPr>
              <a:t>sent if </a:t>
            </a:r>
            <a:r>
              <a:rPr sz="900" i="1" dirty="0">
                <a:latin typeface="Calibri"/>
                <a:cs typeface="Calibri"/>
              </a:rPr>
              <a:t>it </a:t>
            </a:r>
            <a:r>
              <a:rPr sz="900" i="1" spc="-5" dirty="0">
                <a:latin typeface="Calibri"/>
                <a:cs typeface="Calibri"/>
              </a:rPr>
              <a:t>is found </a:t>
            </a:r>
            <a:r>
              <a:rPr sz="900" i="1" dirty="0">
                <a:latin typeface="Calibri"/>
                <a:cs typeface="Calibri"/>
              </a:rPr>
              <a:t>to </a:t>
            </a:r>
            <a:r>
              <a:rPr sz="900" i="1" spc="5" dirty="0">
                <a:latin typeface="Calibri"/>
                <a:cs typeface="Calibri"/>
              </a:rPr>
              <a:t> </a:t>
            </a:r>
            <a:r>
              <a:rPr sz="900" i="1" dirty="0">
                <a:latin typeface="Calibri"/>
                <a:cs typeface="Calibri"/>
              </a:rPr>
              <a:t>be</a:t>
            </a:r>
            <a:r>
              <a:rPr sz="900" i="1" spc="-10" dirty="0">
                <a:latin typeface="Calibri"/>
                <a:cs typeface="Calibri"/>
              </a:rPr>
              <a:t> </a:t>
            </a:r>
            <a:r>
              <a:rPr sz="900" i="1" spc="-5" dirty="0">
                <a:latin typeface="Calibri"/>
                <a:cs typeface="Calibri"/>
              </a:rPr>
              <a:t>non-compliant</a:t>
            </a:r>
            <a:r>
              <a:rPr sz="900" i="1" dirty="0">
                <a:latin typeface="Calibri"/>
                <a:cs typeface="Calibri"/>
              </a:rPr>
              <a:t> </a:t>
            </a:r>
            <a:r>
              <a:rPr sz="900" i="1" spc="-5" dirty="0">
                <a:latin typeface="Calibri"/>
                <a:cs typeface="Calibri"/>
              </a:rPr>
              <a:t>or</a:t>
            </a:r>
            <a:r>
              <a:rPr sz="900" i="1" dirty="0">
                <a:latin typeface="Calibri"/>
                <a:cs typeface="Calibri"/>
              </a:rPr>
              <a:t> any</a:t>
            </a:r>
            <a:r>
              <a:rPr sz="900" i="1" spc="-20" dirty="0">
                <a:latin typeface="Calibri"/>
                <a:cs typeface="Calibri"/>
              </a:rPr>
              <a:t> </a:t>
            </a:r>
            <a:r>
              <a:rPr sz="900" i="1" spc="-5" dirty="0">
                <a:latin typeface="Calibri"/>
                <a:cs typeface="Calibri"/>
              </a:rPr>
              <a:t>of </a:t>
            </a:r>
            <a:r>
              <a:rPr sz="900" i="1" dirty="0">
                <a:latin typeface="Calibri"/>
                <a:cs typeface="Calibri"/>
              </a:rPr>
              <a:t>the</a:t>
            </a:r>
            <a:r>
              <a:rPr sz="900" i="1" spc="-5" dirty="0">
                <a:latin typeface="Calibri"/>
                <a:cs typeface="Calibri"/>
              </a:rPr>
              <a:t> above</a:t>
            </a:r>
            <a:r>
              <a:rPr sz="900" i="1" spc="-10" dirty="0">
                <a:latin typeface="Calibri"/>
                <a:cs typeface="Calibri"/>
              </a:rPr>
              <a:t> </a:t>
            </a:r>
            <a:r>
              <a:rPr sz="900" i="1" spc="-5" dirty="0">
                <a:latin typeface="Calibri"/>
                <a:cs typeface="Calibri"/>
              </a:rPr>
              <a:t>procedures</a:t>
            </a:r>
            <a:r>
              <a:rPr sz="900" i="1" spc="-20" dirty="0">
                <a:latin typeface="Calibri"/>
                <a:cs typeface="Calibri"/>
              </a:rPr>
              <a:t> </a:t>
            </a:r>
            <a:r>
              <a:rPr sz="900" i="1" spc="-5" dirty="0">
                <a:latin typeface="Calibri"/>
                <a:cs typeface="Calibri"/>
              </a:rPr>
              <a:t>have</a:t>
            </a:r>
            <a:r>
              <a:rPr sz="900" i="1" spc="-10" dirty="0">
                <a:latin typeface="Calibri"/>
                <a:cs typeface="Calibri"/>
              </a:rPr>
              <a:t> </a:t>
            </a:r>
            <a:r>
              <a:rPr sz="900" i="1" spc="-5" dirty="0">
                <a:latin typeface="Calibri"/>
                <a:cs typeface="Calibri"/>
              </a:rPr>
              <a:t>not</a:t>
            </a:r>
            <a:r>
              <a:rPr sz="900" i="1" dirty="0">
                <a:latin typeface="Calibri"/>
                <a:cs typeface="Calibri"/>
              </a:rPr>
              <a:t> been</a:t>
            </a:r>
            <a:r>
              <a:rPr sz="900" i="1" spc="-35" dirty="0">
                <a:latin typeface="Calibri"/>
                <a:cs typeface="Calibri"/>
              </a:rPr>
              <a:t> </a:t>
            </a:r>
            <a:r>
              <a:rPr sz="900" i="1" dirty="0">
                <a:latin typeface="Calibri"/>
                <a:cs typeface="Calibri"/>
              </a:rPr>
              <a:t>adhered</a:t>
            </a:r>
            <a:r>
              <a:rPr sz="900" i="1" spc="-30" dirty="0">
                <a:latin typeface="Calibri"/>
                <a:cs typeface="Calibri"/>
              </a:rPr>
              <a:t> </a:t>
            </a:r>
            <a:r>
              <a:rPr sz="900" i="1" spc="-5" dirty="0">
                <a:latin typeface="Calibri"/>
                <a:cs typeface="Calibri"/>
              </a:rPr>
              <a:t>to.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0311" y="1254252"/>
            <a:ext cx="4316095" cy="323215"/>
          </a:xfrm>
          <a:custGeom>
            <a:avLst/>
            <a:gdLst/>
            <a:ahLst/>
            <a:cxnLst/>
            <a:rect l="l" t="t" r="r" b="b"/>
            <a:pathLst>
              <a:path w="4316095" h="323215">
                <a:moveTo>
                  <a:pt x="4315968" y="0"/>
                </a:moveTo>
                <a:lnTo>
                  <a:pt x="0" y="0"/>
                </a:lnTo>
                <a:lnTo>
                  <a:pt x="0" y="323088"/>
                </a:lnTo>
                <a:lnTo>
                  <a:pt x="4315968" y="323088"/>
                </a:lnTo>
                <a:lnTo>
                  <a:pt x="4315968" y="0"/>
                </a:lnTo>
                <a:close/>
              </a:path>
            </a:pathLst>
          </a:custGeom>
          <a:solidFill>
            <a:srgbClr val="86AF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987423" y="1336674"/>
            <a:ext cx="76136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REQUIREMENT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607052" y="1254252"/>
            <a:ext cx="335280" cy="323215"/>
            <a:chOff x="4607052" y="1254252"/>
            <a:chExt cx="335280" cy="323215"/>
          </a:xfrm>
        </p:grpSpPr>
        <p:sp>
          <p:nvSpPr>
            <p:cNvPr id="8" name="object 8"/>
            <p:cNvSpPr/>
            <p:nvPr/>
          </p:nvSpPr>
          <p:spPr>
            <a:xfrm>
              <a:off x="4607052" y="1254252"/>
              <a:ext cx="335280" cy="323215"/>
            </a:xfrm>
            <a:custGeom>
              <a:avLst/>
              <a:gdLst/>
              <a:ahLst/>
              <a:cxnLst/>
              <a:rect l="l" t="t" r="r" b="b"/>
              <a:pathLst>
                <a:path w="335279" h="323215">
                  <a:moveTo>
                    <a:pt x="335279" y="0"/>
                  </a:moveTo>
                  <a:lnTo>
                    <a:pt x="0" y="0"/>
                  </a:lnTo>
                  <a:lnTo>
                    <a:pt x="0" y="323088"/>
                  </a:lnTo>
                  <a:lnTo>
                    <a:pt x="335279" y="323088"/>
                  </a:lnTo>
                  <a:lnTo>
                    <a:pt x="335279" y="0"/>
                  </a:lnTo>
                  <a:close/>
                </a:path>
              </a:pathLst>
            </a:custGeom>
            <a:solidFill>
              <a:srgbClr val="86A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45152" y="1313688"/>
              <a:ext cx="228600" cy="211835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4991100" y="1254252"/>
            <a:ext cx="1649095" cy="323215"/>
          </a:xfrm>
          <a:prstGeom prst="rect">
            <a:avLst/>
          </a:prstGeom>
          <a:solidFill>
            <a:srgbClr val="86AF49"/>
          </a:solidFill>
        </p:spPr>
        <p:txBody>
          <a:bodyPr vert="horz" wrap="square" lIns="0" tIns="34290" rIns="0" bIns="0" rtlCol="0">
            <a:spAutoFit/>
          </a:bodyPr>
          <a:lstStyle/>
          <a:p>
            <a:pPr marL="160020" marR="151765" indent="85090">
              <a:lnSpc>
                <a:spcPct val="100000"/>
              </a:lnSpc>
              <a:spcBef>
                <a:spcPts val="270"/>
              </a:spcBef>
            </a:pP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800" b="1" spc="15" dirty="0">
                <a:solidFill>
                  <a:srgbClr val="FFFFFF"/>
                </a:solidFill>
                <a:latin typeface="Arial"/>
                <a:cs typeface="Arial"/>
              </a:rPr>
              <a:t>DDITI</a:t>
            </a:r>
            <a:r>
              <a:rPr sz="800" b="1" spc="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800" b="1" spc="6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800" b="1" spc="-3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8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8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800" b="1" spc="30" dirty="0">
                <a:solidFill>
                  <a:srgbClr val="FFFFFF"/>
                </a:solidFill>
                <a:latin typeface="Arial"/>
                <a:cs typeface="Arial"/>
              </a:rPr>
              <a:t>ID</a:t>
            </a:r>
            <a:r>
              <a:rPr sz="800" b="1" spc="-8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b="1" spc="6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800" b="1" spc="-7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800" b="1" spc="-55" dirty="0">
                <a:solidFill>
                  <a:srgbClr val="FFFFFF"/>
                </a:solidFill>
                <a:latin typeface="Arial"/>
                <a:cs typeface="Arial"/>
              </a:rPr>
              <a:t>E  R</a:t>
            </a:r>
            <a:r>
              <a:rPr sz="800" b="1" spc="-8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b="1" spc="10" dirty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800" b="1" spc="3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800" b="1" spc="-8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800" b="1" spc="1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 A</a:t>
            </a:r>
            <a:r>
              <a:rPr sz="800" b="1" spc="6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800" b="1" spc="1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8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800" b="1" spc="30" dirty="0">
                <a:solidFill>
                  <a:srgbClr val="FFFFFF"/>
                </a:solidFill>
                <a:latin typeface="Arial"/>
                <a:cs typeface="Arial"/>
              </a:rPr>
              <a:t>UID</a:t>
            </a:r>
            <a:r>
              <a:rPr sz="800" b="1" spc="-4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800" b="1" spc="6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800" b="1" spc="-7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800" b="1" spc="-8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44465" y="2061718"/>
            <a:ext cx="14478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spc="-40" dirty="0">
                <a:latin typeface="Tahoma"/>
                <a:cs typeface="Tahoma"/>
              </a:rPr>
              <a:t>T</a:t>
            </a:r>
            <a:r>
              <a:rPr sz="900" spc="40" dirty="0">
                <a:latin typeface="Tahoma"/>
                <a:cs typeface="Tahoma"/>
              </a:rPr>
              <a:t>he</a:t>
            </a:r>
            <a:r>
              <a:rPr sz="900" spc="-45" dirty="0">
                <a:latin typeface="Tahoma"/>
                <a:cs typeface="Tahoma"/>
              </a:rPr>
              <a:t> </a:t>
            </a:r>
            <a:r>
              <a:rPr sz="900" spc="45" dirty="0">
                <a:latin typeface="Tahoma"/>
                <a:cs typeface="Tahoma"/>
              </a:rPr>
              <a:t>D</a:t>
            </a:r>
            <a:r>
              <a:rPr sz="900" spc="15" dirty="0">
                <a:latin typeface="Tahoma"/>
                <a:cs typeface="Tahoma"/>
              </a:rPr>
              <a:t>eliv</a:t>
            </a:r>
            <a:r>
              <a:rPr sz="900" spc="35" dirty="0">
                <a:latin typeface="Tahoma"/>
                <a:cs typeface="Tahoma"/>
              </a:rPr>
              <a:t>er</a:t>
            </a:r>
            <a:r>
              <a:rPr sz="900" spc="5" dirty="0">
                <a:latin typeface="Tahoma"/>
                <a:cs typeface="Tahoma"/>
              </a:rPr>
              <a:t>y</a:t>
            </a:r>
            <a:r>
              <a:rPr sz="900" spc="-65" dirty="0">
                <a:latin typeface="Tahoma"/>
                <a:cs typeface="Tahoma"/>
              </a:rPr>
              <a:t> </a:t>
            </a:r>
            <a:r>
              <a:rPr sz="900" spc="50" dirty="0">
                <a:latin typeface="Tahoma"/>
                <a:cs typeface="Tahoma"/>
              </a:rPr>
              <a:t>G</a:t>
            </a:r>
            <a:r>
              <a:rPr sz="900" spc="30" dirty="0">
                <a:latin typeface="Tahoma"/>
                <a:cs typeface="Tahoma"/>
              </a:rPr>
              <a:t>r</a:t>
            </a:r>
            <a:r>
              <a:rPr sz="900" spc="45" dirty="0">
                <a:latin typeface="Tahoma"/>
                <a:cs typeface="Tahoma"/>
              </a:rPr>
              <a:t>o</a:t>
            </a:r>
            <a:r>
              <a:rPr sz="900" spc="50" dirty="0">
                <a:latin typeface="Tahoma"/>
                <a:cs typeface="Tahoma"/>
              </a:rPr>
              <a:t>up</a:t>
            </a:r>
            <a:r>
              <a:rPr sz="900" spc="-80" dirty="0">
                <a:latin typeface="Tahoma"/>
                <a:cs typeface="Tahoma"/>
              </a:rPr>
              <a:t> </a:t>
            </a:r>
            <a:r>
              <a:rPr sz="900" spc="45" dirty="0">
                <a:latin typeface="Tahoma"/>
                <a:cs typeface="Tahoma"/>
              </a:rPr>
              <a:t>Do</a:t>
            </a:r>
            <a:r>
              <a:rPr sz="900" spc="10" dirty="0">
                <a:latin typeface="Tahoma"/>
                <a:cs typeface="Tahoma"/>
              </a:rPr>
              <a:t>c</a:t>
            </a:r>
            <a:r>
              <a:rPr sz="900" spc="15" dirty="0">
                <a:latin typeface="Tahoma"/>
                <a:cs typeface="Tahoma"/>
              </a:rPr>
              <a:t>k</a:t>
            </a:r>
            <a:r>
              <a:rPr sz="900" spc="20" dirty="0">
                <a:latin typeface="Tahoma"/>
                <a:cs typeface="Tahoma"/>
              </a:rPr>
              <a:t>et  </a:t>
            </a:r>
            <a:r>
              <a:rPr sz="900" spc="50" dirty="0">
                <a:latin typeface="Tahoma"/>
                <a:cs typeface="Tahoma"/>
              </a:rPr>
              <a:t>Hub</a:t>
            </a:r>
            <a:r>
              <a:rPr sz="900" spc="-55" dirty="0">
                <a:latin typeface="Tahoma"/>
                <a:cs typeface="Tahoma"/>
              </a:rPr>
              <a:t> </a:t>
            </a:r>
            <a:r>
              <a:rPr sz="900" spc="20" dirty="0">
                <a:latin typeface="Tahoma"/>
                <a:cs typeface="Tahoma"/>
              </a:rPr>
              <a:t>will</a:t>
            </a:r>
            <a:r>
              <a:rPr sz="900" spc="-60" dirty="0">
                <a:latin typeface="Tahoma"/>
                <a:cs typeface="Tahoma"/>
              </a:rPr>
              <a:t> </a:t>
            </a:r>
            <a:r>
              <a:rPr sz="900" spc="40" dirty="0">
                <a:latin typeface="Tahoma"/>
                <a:cs typeface="Tahoma"/>
              </a:rPr>
              <a:t>be</a:t>
            </a:r>
            <a:r>
              <a:rPr sz="900" spc="-60" dirty="0">
                <a:latin typeface="Tahoma"/>
                <a:cs typeface="Tahoma"/>
              </a:rPr>
              <a:t> </a:t>
            </a:r>
            <a:r>
              <a:rPr sz="900" spc="40" dirty="0">
                <a:latin typeface="Tahoma"/>
                <a:cs typeface="Tahoma"/>
              </a:rPr>
              <a:t>used</a:t>
            </a:r>
            <a:r>
              <a:rPr sz="900" spc="-60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to</a:t>
            </a:r>
            <a:r>
              <a:rPr sz="900" spc="-65" dirty="0">
                <a:latin typeface="Tahoma"/>
                <a:cs typeface="Tahoma"/>
              </a:rPr>
              <a:t> </a:t>
            </a:r>
            <a:r>
              <a:rPr sz="900" spc="15" dirty="0">
                <a:latin typeface="Tahoma"/>
                <a:cs typeface="Tahoma"/>
              </a:rPr>
              <a:t>verify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44465" y="3570859"/>
            <a:ext cx="14478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spc="-40" dirty="0">
                <a:latin typeface="Tahoma"/>
                <a:cs typeface="Tahoma"/>
              </a:rPr>
              <a:t>T</a:t>
            </a:r>
            <a:r>
              <a:rPr sz="900" spc="40" dirty="0">
                <a:latin typeface="Tahoma"/>
                <a:cs typeface="Tahoma"/>
              </a:rPr>
              <a:t>he</a:t>
            </a:r>
            <a:r>
              <a:rPr sz="900" spc="-45" dirty="0">
                <a:latin typeface="Tahoma"/>
                <a:cs typeface="Tahoma"/>
              </a:rPr>
              <a:t> </a:t>
            </a:r>
            <a:r>
              <a:rPr sz="900" spc="45" dirty="0">
                <a:latin typeface="Tahoma"/>
                <a:cs typeface="Tahoma"/>
              </a:rPr>
              <a:t>D</a:t>
            </a:r>
            <a:r>
              <a:rPr sz="900" spc="15" dirty="0">
                <a:latin typeface="Tahoma"/>
                <a:cs typeface="Tahoma"/>
              </a:rPr>
              <a:t>eliv</a:t>
            </a:r>
            <a:r>
              <a:rPr sz="900" spc="35" dirty="0">
                <a:latin typeface="Tahoma"/>
                <a:cs typeface="Tahoma"/>
              </a:rPr>
              <a:t>er</a:t>
            </a:r>
            <a:r>
              <a:rPr sz="900" spc="5" dirty="0">
                <a:latin typeface="Tahoma"/>
                <a:cs typeface="Tahoma"/>
              </a:rPr>
              <a:t>y</a:t>
            </a:r>
            <a:r>
              <a:rPr sz="900" spc="-65" dirty="0">
                <a:latin typeface="Tahoma"/>
                <a:cs typeface="Tahoma"/>
              </a:rPr>
              <a:t> </a:t>
            </a:r>
            <a:r>
              <a:rPr sz="900" spc="50" dirty="0">
                <a:latin typeface="Tahoma"/>
                <a:cs typeface="Tahoma"/>
              </a:rPr>
              <a:t>G</a:t>
            </a:r>
            <a:r>
              <a:rPr sz="900" spc="30" dirty="0">
                <a:latin typeface="Tahoma"/>
                <a:cs typeface="Tahoma"/>
              </a:rPr>
              <a:t>r</a:t>
            </a:r>
            <a:r>
              <a:rPr sz="900" spc="45" dirty="0">
                <a:latin typeface="Tahoma"/>
                <a:cs typeface="Tahoma"/>
              </a:rPr>
              <a:t>o</a:t>
            </a:r>
            <a:r>
              <a:rPr sz="900" spc="50" dirty="0">
                <a:latin typeface="Tahoma"/>
                <a:cs typeface="Tahoma"/>
              </a:rPr>
              <a:t>up</a:t>
            </a:r>
            <a:r>
              <a:rPr sz="900" spc="-80" dirty="0">
                <a:latin typeface="Tahoma"/>
                <a:cs typeface="Tahoma"/>
              </a:rPr>
              <a:t> </a:t>
            </a:r>
            <a:r>
              <a:rPr sz="900" spc="45" dirty="0">
                <a:latin typeface="Tahoma"/>
                <a:cs typeface="Tahoma"/>
              </a:rPr>
              <a:t>Do</a:t>
            </a:r>
            <a:r>
              <a:rPr sz="900" spc="10" dirty="0">
                <a:latin typeface="Tahoma"/>
                <a:cs typeface="Tahoma"/>
              </a:rPr>
              <a:t>c</a:t>
            </a:r>
            <a:r>
              <a:rPr sz="900" spc="15" dirty="0">
                <a:latin typeface="Tahoma"/>
                <a:cs typeface="Tahoma"/>
              </a:rPr>
              <a:t>k</a:t>
            </a:r>
            <a:r>
              <a:rPr sz="900" spc="20" dirty="0">
                <a:latin typeface="Tahoma"/>
                <a:cs typeface="Tahoma"/>
              </a:rPr>
              <a:t>et  </a:t>
            </a:r>
            <a:r>
              <a:rPr sz="900" spc="50" dirty="0">
                <a:latin typeface="Tahoma"/>
                <a:cs typeface="Tahoma"/>
              </a:rPr>
              <a:t>Hub</a:t>
            </a:r>
            <a:r>
              <a:rPr sz="900" spc="-55" dirty="0">
                <a:latin typeface="Tahoma"/>
                <a:cs typeface="Tahoma"/>
              </a:rPr>
              <a:t> </a:t>
            </a:r>
            <a:r>
              <a:rPr sz="900" spc="20" dirty="0">
                <a:latin typeface="Tahoma"/>
                <a:cs typeface="Tahoma"/>
              </a:rPr>
              <a:t>will</a:t>
            </a:r>
            <a:r>
              <a:rPr sz="900" spc="-60" dirty="0">
                <a:latin typeface="Tahoma"/>
                <a:cs typeface="Tahoma"/>
              </a:rPr>
              <a:t> </a:t>
            </a:r>
            <a:r>
              <a:rPr sz="900" spc="40" dirty="0">
                <a:latin typeface="Tahoma"/>
                <a:cs typeface="Tahoma"/>
              </a:rPr>
              <a:t>be</a:t>
            </a:r>
            <a:r>
              <a:rPr sz="900" spc="-60" dirty="0">
                <a:latin typeface="Tahoma"/>
                <a:cs typeface="Tahoma"/>
              </a:rPr>
              <a:t> </a:t>
            </a:r>
            <a:r>
              <a:rPr sz="900" spc="40" dirty="0">
                <a:latin typeface="Tahoma"/>
                <a:cs typeface="Tahoma"/>
              </a:rPr>
              <a:t>used</a:t>
            </a:r>
            <a:r>
              <a:rPr sz="900" spc="-60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to</a:t>
            </a:r>
            <a:r>
              <a:rPr sz="900" spc="-65" dirty="0">
                <a:latin typeface="Tahoma"/>
                <a:cs typeface="Tahoma"/>
              </a:rPr>
              <a:t> </a:t>
            </a:r>
            <a:r>
              <a:rPr sz="900" spc="15" dirty="0">
                <a:latin typeface="Tahoma"/>
                <a:cs typeface="Tahoma"/>
              </a:rPr>
              <a:t>verify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44465" y="4942713"/>
            <a:ext cx="15049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spc="25" dirty="0">
                <a:latin typeface="Tahoma"/>
                <a:cs typeface="Tahoma"/>
              </a:rPr>
              <a:t>Seeds/samples</a:t>
            </a:r>
            <a:r>
              <a:rPr sz="900" spc="-75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received</a:t>
            </a:r>
            <a:r>
              <a:rPr sz="900" spc="-70" dirty="0">
                <a:latin typeface="Tahoma"/>
                <a:cs typeface="Tahoma"/>
              </a:rPr>
              <a:t> </a:t>
            </a:r>
            <a:r>
              <a:rPr sz="900" spc="20" dirty="0">
                <a:latin typeface="Tahoma"/>
                <a:cs typeface="Tahoma"/>
              </a:rPr>
              <a:t>will </a:t>
            </a:r>
            <a:r>
              <a:rPr sz="900" spc="-265" dirty="0">
                <a:latin typeface="Tahoma"/>
                <a:cs typeface="Tahoma"/>
              </a:rPr>
              <a:t> </a:t>
            </a:r>
            <a:r>
              <a:rPr sz="900" spc="40" dirty="0">
                <a:latin typeface="Tahoma"/>
                <a:cs typeface="Tahoma"/>
              </a:rPr>
              <a:t>be</a:t>
            </a:r>
            <a:r>
              <a:rPr sz="900" spc="-55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a</a:t>
            </a:r>
            <a:r>
              <a:rPr sz="900" spc="10" dirty="0">
                <a:latin typeface="Tahoma"/>
                <a:cs typeface="Tahoma"/>
              </a:rPr>
              <a:t>cc</a:t>
            </a:r>
            <a:r>
              <a:rPr sz="900" spc="35" dirty="0">
                <a:latin typeface="Tahoma"/>
                <a:cs typeface="Tahoma"/>
              </a:rPr>
              <a:t>ep</a:t>
            </a:r>
            <a:r>
              <a:rPr sz="900" spc="10" dirty="0">
                <a:latin typeface="Tahoma"/>
                <a:cs typeface="Tahoma"/>
              </a:rPr>
              <a:t>t</a:t>
            </a:r>
            <a:r>
              <a:rPr sz="900" spc="35" dirty="0">
                <a:latin typeface="Tahoma"/>
                <a:cs typeface="Tahoma"/>
              </a:rPr>
              <a:t>e</a:t>
            </a:r>
            <a:r>
              <a:rPr sz="900" spc="40" dirty="0">
                <a:latin typeface="Tahoma"/>
                <a:cs typeface="Tahoma"/>
              </a:rPr>
              <a:t>d</a:t>
            </a:r>
            <a:r>
              <a:rPr sz="900" spc="-70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as</a:t>
            </a:r>
            <a:r>
              <a:rPr sz="900" spc="-65" dirty="0">
                <a:latin typeface="Tahoma"/>
                <a:cs typeface="Tahoma"/>
              </a:rPr>
              <a:t> </a:t>
            </a:r>
            <a:r>
              <a:rPr sz="900" spc="15" dirty="0">
                <a:latin typeface="Tahoma"/>
                <a:cs typeface="Tahoma"/>
              </a:rPr>
              <a:t>ev</a:t>
            </a:r>
            <a:r>
              <a:rPr sz="900" spc="30" dirty="0">
                <a:latin typeface="Tahoma"/>
                <a:cs typeface="Tahoma"/>
              </a:rPr>
              <a:t>idence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44465" y="6589014"/>
            <a:ext cx="12141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spc="40" dirty="0">
                <a:latin typeface="Tahoma"/>
                <a:cs typeface="Tahoma"/>
              </a:rPr>
              <a:t>Pr</a:t>
            </a:r>
            <a:r>
              <a:rPr sz="900" spc="45" dirty="0">
                <a:latin typeface="Tahoma"/>
                <a:cs typeface="Tahoma"/>
              </a:rPr>
              <a:t>oo</a:t>
            </a:r>
            <a:r>
              <a:rPr sz="900" spc="5" dirty="0">
                <a:latin typeface="Tahoma"/>
                <a:cs typeface="Tahoma"/>
              </a:rPr>
              <a:t>f</a:t>
            </a:r>
            <a:r>
              <a:rPr sz="900" spc="25" dirty="0">
                <a:latin typeface="Tahoma"/>
                <a:cs typeface="Tahoma"/>
              </a:rPr>
              <a:t>s</a:t>
            </a:r>
            <a:r>
              <a:rPr sz="900" spc="-65" dirty="0">
                <a:latin typeface="Tahoma"/>
                <a:cs typeface="Tahoma"/>
              </a:rPr>
              <a:t> </a:t>
            </a:r>
            <a:r>
              <a:rPr sz="900" spc="40" dirty="0">
                <a:latin typeface="Tahoma"/>
                <a:cs typeface="Tahoma"/>
              </a:rPr>
              <a:t>r</a:t>
            </a:r>
            <a:r>
              <a:rPr sz="900" spc="20" dirty="0">
                <a:latin typeface="Tahoma"/>
                <a:cs typeface="Tahoma"/>
              </a:rPr>
              <a:t>ec</a:t>
            </a:r>
            <a:r>
              <a:rPr sz="900" spc="15" dirty="0">
                <a:latin typeface="Tahoma"/>
                <a:cs typeface="Tahoma"/>
              </a:rPr>
              <a:t>eiv</a:t>
            </a:r>
            <a:r>
              <a:rPr sz="900" spc="40" dirty="0">
                <a:latin typeface="Tahoma"/>
                <a:cs typeface="Tahoma"/>
              </a:rPr>
              <a:t>ed</a:t>
            </a:r>
            <a:r>
              <a:rPr sz="900" spc="-70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w</a:t>
            </a:r>
            <a:r>
              <a:rPr sz="900" spc="20" dirty="0">
                <a:latin typeface="Tahoma"/>
                <a:cs typeface="Tahoma"/>
              </a:rPr>
              <a:t>ill</a:t>
            </a:r>
            <a:r>
              <a:rPr sz="900" spc="-65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be  </a:t>
            </a:r>
            <a:r>
              <a:rPr sz="900" spc="25" dirty="0">
                <a:latin typeface="Tahoma"/>
                <a:cs typeface="Tahoma"/>
              </a:rPr>
              <a:t>a</a:t>
            </a:r>
            <a:r>
              <a:rPr sz="900" spc="10" dirty="0">
                <a:latin typeface="Tahoma"/>
                <a:cs typeface="Tahoma"/>
              </a:rPr>
              <a:t>cc</a:t>
            </a:r>
            <a:r>
              <a:rPr sz="900" spc="35" dirty="0">
                <a:latin typeface="Tahoma"/>
                <a:cs typeface="Tahoma"/>
              </a:rPr>
              <a:t>ep</a:t>
            </a:r>
            <a:r>
              <a:rPr sz="900" spc="10" dirty="0">
                <a:latin typeface="Tahoma"/>
                <a:cs typeface="Tahoma"/>
              </a:rPr>
              <a:t>t</a:t>
            </a:r>
            <a:r>
              <a:rPr sz="900" spc="35" dirty="0">
                <a:latin typeface="Tahoma"/>
                <a:cs typeface="Tahoma"/>
              </a:rPr>
              <a:t>e</a:t>
            </a:r>
            <a:r>
              <a:rPr sz="900" spc="40" dirty="0">
                <a:latin typeface="Tahoma"/>
                <a:cs typeface="Tahoma"/>
              </a:rPr>
              <a:t>d</a:t>
            </a:r>
            <a:r>
              <a:rPr sz="900" spc="-80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as</a:t>
            </a:r>
            <a:r>
              <a:rPr sz="900" spc="-55" dirty="0">
                <a:latin typeface="Tahoma"/>
                <a:cs typeface="Tahoma"/>
              </a:rPr>
              <a:t> </a:t>
            </a:r>
            <a:r>
              <a:rPr sz="900" spc="15" dirty="0">
                <a:latin typeface="Tahoma"/>
                <a:cs typeface="Tahoma"/>
              </a:rPr>
              <a:t>ev</a:t>
            </a:r>
            <a:r>
              <a:rPr sz="900" spc="30" dirty="0">
                <a:latin typeface="Tahoma"/>
                <a:cs typeface="Tahoma"/>
              </a:rPr>
              <a:t>idence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4726" y="4691253"/>
            <a:ext cx="4173854" cy="760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0" dirty="0">
                <a:solidFill>
                  <a:srgbClr val="86AF49"/>
                </a:solidFill>
                <a:latin typeface="Lucida Sans"/>
                <a:cs typeface="Lucida Sans"/>
              </a:rPr>
              <a:t>5</a:t>
            </a:r>
            <a:r>
              <a:rPr sz="1200" b="1" spc="30" dirty="0">
                <a:solidFill>
                  <a:srgbClr val="86AF49"/>
                </a:solidFill>
                <a:latin typeface="Lucida Sans"/>
                <a:cs typeface="Lucida Sans"/>
              </a:rPr>
              <a:t>.</a:t>
            </a:r>
            <a:r>
              <a:rPr sz="1200" b="1" spc="-80" dirty="0">
                <a:solidFill>
                  <a:srgbClr val="86AF49"/>
                </a:solidFill>
                <a:latin typeface="Lucida Sans"/>
                <a:cs typeface="Lucida Sans"/>
              </a:rPr>
              <a:t> </a:t>
            </a:r>
            <a:r>
              <a:rPr sz="1200" b="1" spc="-20" dirty="0">
                <a:solidFill>
                  <a:srgbClr val="86AF49"/>
                </a:solidFill>
                <a:latin typeface="Lucida Sans"/>
                <a:cs typeface="Lucida Sans"/>
              </a:rPr>
              <a:t>Se</a:t>
            </a:r>
            <a:r>
              <a:rPr sz="1200" b="1" spc="-15" dirty="0">
                <a:solidFill>
                  <a:srgbClr val="86AF49"/>
                </a:solidFill>
                <a:latin typeface="Lucida Sans"/>
                <a:cs typeface="Lucida Sans"/>
              </a:rPr>
              <a:t>e</a:t>
            </a:r>
            <a:r>
              <a:rPr sz="1200" b="1" spc="-55" dirty="0">
                <a:solidFill>
                  <a:srgbClr val="86AF49"/>
                </a:solidFill>
                <a:latin typeface="Lucida Sans"/>
                <a:cs typeface="Lucida Sans"/>
              </a:rPr>
              <a:t>d</a:t>
            </a:r>
            <a:r>
              <a:rPr sz="1200" b="1" spc="-95" dirty="0">
                <a:solidFill>
                  <a:srgbClr val="86AF49"/>
                </a:solidFill>
                <a:latin typeface="Lucida Sans"/>
                <a:cs typeface="Lucida Sans"/>
              </a:rPr>
              <a:t>s</a:t>
            </a:r>
            <a:endParaRPr sz="1200">
              <a:latin typeface="Lucida Sans"/>
              <a:cs typeface="Lucida Sans"/>
            </a:endParaRPr>
          </a:p>
          <a:p>
            <a:pPr marL="12700" marR="5080" algn="just">
              <a:lnSpc>
                <a:spcPct val="100000"/>
              </a:lnSpc>
              <a:spcBef>
                <a:spcPts val="20"/>
              </a:spcBef>
            </a:pPr>
            <a:r>
              <a:rPr sz="900" b="1" spc="25" dirty="0">
                <a:latin typeface="Arial"/>
                <a:cs typeface="Arial"/>
              </a:rPr>
              <a:t>Have </a:t>
            </a:r>
            <a:r>
              <a:rPr sz="900" b="1" spc="50" dirty="0">
                <a:latin typeface="Arial"/>
                <a:cs typeface="Arial"/>
              </a:rPr>
              <a:t>the </a:t>
            </a:r>
            <a:r>
              <a:rPr sz="900" b="1" spc="15" dirty="0">
                <a:latin typeface="Arial"/>
                <a:cs typeface="Arial"/>
              </a:rPr>
              <a:t>applicable </a:t>
            </a:r>
            <a:r>
              <a:rPr sz="900" b="1" spc="-5" dirty="0">
                <a:latin typeface="Arial"/>
                <a:cs typeface="Arial"/>
              </a:rPr>
              <a:t>Seed </a:t>
            </a:r>
            <a:r>
              <a:rPr sz="900" b="1" spc="35" dirty="0">
                <a:latin typeface="Arial"/>
                <a:cs typeface="Arial"/>
              </a:rPr>
              <a:t>items </a:t>
            </a:r>
            <a:r>
              <a:rPr sz="900" b="1" spc="25" dirty="0">
                <a:latin typeface="Arial"/>
                <a:cs typeface="Arial"/>
              </a:rPr>
              <a:t>been added </a:t>
            </a:r>
            <a:r>
              <a:rPr sz="900" b="1" spc="50" dirty="0">
                <a:latin typeface="Arial"/>
                <a:cs typeface="Arial"/>
              </a:rPr>
              <a:t>to the </a:t>
            </a:r>
            <a:r>
              <a:rPr sz="900" b="1" spc="45" dirty="0">
                <a:latin typeface="Arial"/>
                <a:cs typeface="Arial"/>
              </a:rPr>
              <a:t>data </a:t>
            </a:r>
            <a:r>
              <a:rPr sz="900" b="1" spc="55" dirty="0">
                <a:latin typeface="Arial"/>
                <a:cs typeface="Arial"/>
              </a:rPr>
              <a:t>with </a:t>
            </a:r>
            <a:r>
              <a:rPr sz="900" b="1" spc="50" dirty="0">
                <a:latin typeface="Arial"/>
                <a:cs typeface="Arial"/>
              </a:rPr>
              <a:t>the </a:t>
            </a:r>
            <a:r>
              <a:rPr sz="900" b="1" spc="20" dirty="0">
                <a:latin typeface="Arial"/>
                <a:cs typeface="Arial"/>
              </a:rPr>
              <a:t>correct </a:t>
            </a:r>
            <a:r>
              <a:rPr sz="900" b="1" spc="-23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UCID </a:t>
            </a:r>
            <a:r>
              <a:rPr sz="900" b="1" spc="30" dirty="0">
                <a:latin typeface="Arial"/>
                <a:cs typeface="Arial"/>
              </a:rPr>
              <a:t>and </a:t>
            </a:r>
            <a:r>
              <a:rPr sz="900" b="1" spc="25" dirty="0">
                <a:latin typeface="Arial"/>
                <a:cs typeface="Arial"/>
              </a:rPr>
              <a:t>Mailing </a:t>
            </a:r>
            <a:r>
              <a:rPr sz="900" b="1" spc="20" dirty="0">
                <a:latin typeface="Arial"/>
                <a:cs typeface="Arial"/>
              </a:rPr>
              <a:t>Reference </a:t>
            </a:r>
            <a:r>
              <a:rPr sz="900" b="1" spc="40" dirty="0">
                <a:latin typeface="Arial"/>
                <a:cs typeface="Arial"/>
              </a:rPr>
              <a:t>(where </a:t>
            </a:r>
            <a:r>
              <a:rPr sz="900" b="1" spc="15" dirty="0">
                <a:latin typeface="Arial"/>
                <a:cs typeface="Arial"/>
              </a:rPr>
              <a:t>applicable) </a:t>
            </a:r>
            <a:r>
              <a:rPr sz="900" b="1" spc="40" dirty="0">
                <a:latin typeface="Arial"/>
                <a:cs typeface="Arial"/>
              </a:rPr>
              <a:t>printed </a:t>
            </a:r>
            <a:r>
              <a:rPr sz="900" b="1" spc="15" dirty="0">
                <a:latin typeface="Arial"/>
                <a:cs typeface="Arial"/>
              </a:rPr>
              <a:t>on </a:t>
            </a:r>
            <a:r>
              <a:rPr sz="900" b="1" spc="25" dirty="0">
                <a:latin typeface="Arial"/>
                <a:cs typeface="Arial"/>
              </a:rPr>
              <a:t>these </a:t>
            </a:r>
            <a:r>
              <a:rPr sz="900" b="1" spc="10" dirty="0">
                <a:latin typeface="Arial"/>
                <a:cs typeface="Arial"/>
              </a:rPr>
              <a:t>seed </a:t>
            </a:r>
            <a:r>
              <a:rPr sz="900" b="1" spc="15" dirty="0">
                <a:latin typeface="Arial"/>
                <a:cs typeface="Arial"/>
              </a:rPr>
              <a:t> </a:t>
            </a:r>
            <a:r>
              <a:rPr sz="900" b="1" spc="5" dirty="0">
                <a:latin typeface="Arial"/>
                <a:cs typeface="Arial"/>
              </a:rPr>
              <a:t>items? </a:t>
            </a:r>
            <a:r>
              <a:rPr sz="900" spc="20" dirty="0">
                <a:latin typeface="Tahoma"/>
                <a:cs typeface="Tahoma"/>
              </a:rPr>
              <a:t>All </a:t>
            </a:r>
            <a:r>
              <a:rPr sz="900" spc="25" dirty="0">
                <a:latin typeface="Tahoma"/>
                <a:cs typeface="Tahoma"/>
              </a:rPr>
              <a:t>Catalogue mailings </a:t>
            </a:r>
            <a:r>
              <a:rPr sz="900" spc="40" dirty="0">
                <a:latin typeface="Tahoma"/>
                <a:cs typeface="Tahoma"/>
              </a:rPr>
              <a:t>must </a:t>
            </a:r>
            <a:r>
              <a:rPr sz="900" spc="30" dirty="0">
                <a:latin typeface="Tahoma"/>
                <a:cs typeface="Tahoma"/>
              </a:rPr>
              <a:t>contain </a:t>
            </a:r>
            <a:r>
              <a:rPr sz="900" spc="20" dirty="0">
                <a:latin typeface="Tahoma"/>
                <a:cs typeface="Tahoma"/>
              </a:rPr>
              <a:t>2 </a:t>
            </a:r>
            <a:r>
              <a:rPr sz="900" spc="30" dirty="0">
                <a:latin typeface="Tahoma"/>
                <a:cs typeface="Tahoma"/>
              </a:rPr>
              <a:t>seeds to </a:t>
            </a:r>
            <a:r>
              <a:rPr sz="900" spc="25" dirty="0">
                <a:latin typeface="Tahoma"/>
                <a:cs typeface="Tahoma"/>
              </a:rPr>
              <a:t>the address’ </a:t>
            </a:r>
            <a:r>
              <a:rPr sz="900" spc="20" dirty="0">
                <a:latin typeface="Tahoma"/>
                <a:cs typeface="Tahoma"/>
              </a:rPr>
              <a:t>below, </a:t>
            </a:r>
            <a:r>
              <a:rPr sz="900" spc="25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please</a:t>
            </a:r>
            <a:r>
              <a:rPr sz="900" spc="-65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refer</a:t>
            </a:r>
            <a:r>
              <a:rPr sz="900" spc="-65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to</a:t>
            </a:r>
            <a:r>
              <a:rPr sz="900" spc="-45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the</a:t>
            </a:r>
            <a:r>
              <a:rPr sz="900" spc="-50" dirty="0">
                <a:latin typeface="Tahoma"/>
                <a:cs typeface="Tahoma"/>
              </a:rPr>
              <a:t> </a:t>
            </a:r>
            <a:r>
              <a:rPr sz="900" spc="20" dirty="0">
                <a:latin typeface="Tahoma"/>
                <a:cs typeface="Tahoma"/>
              </a:rPr>
              <a:t>‘adding</a:t>
            </a:r>
            <a:r>
              <a:rPr sz="900" spc="-65" dirty="0">
                <a:latin typeface="Tahoma"/>
                <a:cs typeface="Tahoma"/>
              </a:rPr>
              <a:t> </a:t>
            </a:r>
            <a:r>
              <a:rPr sz="900" spc="20" dirty="0">
                <a:latin typeface="Tahoma"/>
                <a:cs typeface="Tahoma"/>
              </a:rPr>
              <a:t>seeds’</a:t>
            </a:r>
            <a:r>
              <a:rPr sz="900" spc="-70" dirty="0">
                <a:latin typeface="Tahoma"/>
                <a:cs typeface="Tahoma"/>
              </a:rPr>
              <a:t> </a:t>
            </a:r>
            <a:r>
              <a:rPr sz="900" spc="40" dirty="0">
                <a:latin typeface="Tahoma"/>
                <a:cs typeface="Tahoma"/>
              </a:rPr>
              <a:t>document</a:t>
            </a:r>
            <a:r>
              <a:rPr sz="900" spc="-75" dirty="0">
                <a:latin typeface="Tahoma"/>
                <a:cs typeface="Tahoma"/>
              </a:rPr>
              <a:t> </a:t>
            </a:r>
            <a:r>
              <a:rPr sz="900" spc="50" dirty="0">
                <a:latin typeface="Tahoma"/>
                <a:cs typeface="Tahoma"/>
              </a:rPr>
              <a:t>on</a:t>
            </a:r>
            <a:r>
              <a:rPr sz="900" spc="-40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instructions</a:t>
            </a:r>
            <a:r>
              <a:rPr sz="900" spc="-65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for</a:t>
            </a:r>
            <a:r>
              <a:rPr sz="900" spc="-70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this</a:t>
            </a:r>
            <a:r>
              <a:rPr sz="900" spc="-55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process.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645152" y="4981955"/>
            <a:ext cx="288290" cy="325120"/>
          </a:xfrm>
          <a:custGeom>
            <a:avLst/>
            <a:gdLst/>
            <a:ahLst/>
            <a:cxnLst/>
            <a:rect l="l" t="t" r="r" b="b"/>
            <a:pathLst>
              <a:path w="288289" h="325120">
                <a:moveTo>
                  <a:pt x="288036" y="0"/>
                </a:moveTo>
                <a:lnTo>
                  <a:pt x="0" y="0"/>
                </a:lnTo>
                <a:lnTo>
                  <a:pt x="0" y="324612"/>
                </a:lnTo>
                <a:lnTo>
                  <a:pt x="288036" y="324612"/>
                </a:lnTo>
                <a:lnTo>
                  <a:pt x="288036" y="0"/>
                </a:lnTo>
                <a:close/>
              </a:path>
            </a:pathLst>
          </a:custGeom>
          <a:solidFill>
            <a:srgbClr val="86AF49">
              <a:alpha val="2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54304" y="7047357"/>
            <a:ext cx="4061460" cy="622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0" dirty="0">
                <a:solidFill>
                  <a:srgbClr val="86AF49"/>
                </a:solidFill>
                <a:latin typeface="Lucida Sans"/>
                <a:cs typeface="Lucida Sans"/>
              </a:rPr>
              <a:t>6</a:t>
            </a:r>
            <a:r>
              <a:rPr sz="1200" b="1" spc="30" dirty="0">
                <a:solidFill>
                  <a:srgbClr val="86AF49"/>
                </a:solidFill>
                <a:latin typeface="Lucida Sans"/>
                <a:cs typeface="Lucida Sans"/>
              </a:rPr>
              <a:t>.</a:t>
            </a:r>
            <a:r>
              <a:rPr sz="1200" b="1" spc="-80" dirty="0">
                <a:solidFill>
                  <a:srgbClr val="86AF49"/>
                </a:solidFill>
                <a:latin typeface="Lucida Sans"/>
                <a:cs typeface="Lucida Sans"/>
              </a:rPr>
              <a:t> </a:t>
            </a:r>
            <a:r>
              <a:rPr sz="1200" b="1" dirty="0">
                <a:solidFill>
                  <a:srgbClr val="86AF49"/>
                </a:solidFill>
                <a:latin typeface="Lucida Sans"/>
                <a:cs typeface="Lucida Sans"/>
              </a:rPr>
              <a:t>P</a:t>
            </a:r>
            <a:r>
              <a:rPr sz="1200" b="1" spc="-60" dirty="0">
                <a:solidFill>
                  <a:srgbClr val="86AF49"/>
                </a:solidFill>
                <a:latin typeface="Lucida Sans"/>
                <a:cs typeface="Lucida Sans"/>
              </a:rPr>
              <a:t>r</a:t>
            </a:r>
            <a:r>
              <a:rPr sz="1200" b="1" spc="-50" dirty="0">
                <a:solidFill>
                  <a:srgbClr val="86AF49"/>
                </a:solidFill>
                <a:latin typeface="Lucida Sans"/>
                <a:cs typeface="Lucida Sans"/>
              </a:rPr>
              <a:t>oo</a:t>
            </a:r>
            <a:r>
              <a:rPr sz="1200" b="1" spc="-45" dirty="0">
                <a:solidFill>
                  <a:srgbClr val="86AF49"/>
                </a:solidFill>
                <a:latin typeface="Lucida Sans"/>
                <a:cs typeface="Lucida Sans"/>
              </a:rPr>
              <a:t>f</a:t>
            </a:r>
            <a:r>
              <a:rPr sz="1200" b="1" spc="-95" dirty="0">
                <a:solidFill>
                  <a:srgbClr val="86AF49"/>
                </a:solidFill>
                <a:latin typeface="Lucida Sans"/>
                <a:cs typeface="Lucida Sans"/>
              </a:rPr>
              <a:t>s</a:t>
            </a:r>
            <a:endParaRPr sz="1200">
              <a:latin typeface="Lucida Sans"/>
              <a:cs typeface="Lucida Sans"/>
            </a:endParaRPr>
          </a:p>
          <a:p>
            <a:pPr marL="12700" marR="5080" algn="just">
              <a:lnSpc>
                <a:spcPct val="100000"/>
              </a:lnSpc>
              <a:spcBef>
                <a:spcPts val="20"/>
              </a:spcBef>
            </a:pPr>
            <a:r>
              <a:rPr sz="900" b="1" spc="25" dirty="0">
                <a:latin typeface="Arial"/>
                <a:cs typeface="Arial"/>
              </a:rPr>
              <a:t>Have </a:t>
            </a:r>
            <a:r>
              <a:rPr sz="900" b="1" spc="15" dirty="0">
                <a:latin typeface="Arial"/>
                <a:cs typeface="Arial"/>
              </a:rPr>
              <a:t>proofs </a:t>
            </a:r>
            <a:r>
              <a:rPr sz="900" b="1" spc="25" dirty="0">
                <a:latin typeface="Arial"/>
                <a:cs typeface="Arial"/>
              </a:rPr>
              <a:t>be sent </a:t>
            </a:r>
            <a:r>
              <a:rPr sz="900" b="1" spc="40" dirty="0">
                <a:latin typeface="Arial"/>
                <a:cs typeface="Arial"/>
              </a:rPr>
              <a:t>upfront </a:t>
            </a:r>
            <a:r>
              <a:rPr sz="900" b="1" spc="30" dirty="0">
                <a:latin typeface="Arial"/>
                <a:cs typeface="Arial"/>
              </a:rPr>
              <a:t>for content </a:t>
            </a:r>
            <a:r>
              <a:rPr sz="900" b="1" spc="15" dirty="0">
                <a:latin typeface="Arial"/>
                <a:cs typeface="Arial"/>
              </a:rPr>
              <a:t>verification? </a:t>
            </a:r>
            <a:r>
              <a:rPr sz="900" spc="25" dirty="0">
                <a:latin typeface="Tahoma"/>
                <a:cs typeface="Tahoma"/>
              </a:rPr>
              <a:t>You </a:t>
            </a:r>
            <a:r>
              <a:rPr sz="900" spc="40" dirty="0">
                <a:latin typeface="Tahoma"/>
                <a:cs typeface="Tahoma"/>
              </a:rPr>
              <a:t>must </a:t>
            </a:r>
            <a:r>
              <a:rPr sz="900" spc="30" dirty="0">
                <a:latin typeface="Tahoma"/>
                <a:cs typeface="Tahoma"/>
              </a:rPr>
              <a:t>email </a:t>
            </a:r>
            <a:r>
              <a:rPr sz="900" spc="25" dirty="0">
                <a:latin typeface="Tahoma"/>
                <a:cs typeface="Tahoma"/>
              </a:rPr>
              <a:t>a </a:t>
            </a:r>
            <a:r>
              <a:rPr sz="900" spc="-270" dirty="0">
                <a:latin typeface="Tahoma"/>
                <a:cs typeface="Tahoma"/>
              </a:rPr>
              <a:t> </a:t>
            </a:r>
            <a:r>
              <a:rPr sz="900" spc="35" dirty="0">
                <a:latin typeface="Tahoma"/>
                <a:cs typeface="Tahoma"/>
              </a:rPr>
              <a:t>sample</a:t>
            </a:r>
            <a:r>
              <a:rPr sz="900" spc="40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of</a:t>
            </a:r>
            <a:r>
              <a:rPr sz="900" spc="35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the</a:t>
            </a:r>
            <a:r>
              <a:rPr sz="900" spc="30" dirty="0">
                <a:latin typeface="Tahoma"/>
                <a:cs typeface="Tahoma"/>
              </a:rPr>
              <a:t> mailing</a:t>
            </a:r>
            <a:r>
              <a:rPr sz="900" spc="35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to</a:t>
            </a:r>
            <a:r>
              <a:rPr sz="900" spc="35" dirty="0">
                <a:latin typeface="Tahoma"/>
                <a:cs typeface="Tahoma"/>
              </a:rPr>
              <a:t> </a:t>
            </a:r>
            <a:r>
              <a:rPr sz="900" spc="20" dirty="0">
                <a:latin typeface="Tahoma"/>
                <a:cs typeface="Tahoma"/>
                <a:hlinkClick r:id="rId3"/>
              </a:rPr>
              <a:t>advertising@thedeliverygroup.co.uk</a:t>
            </a:r>
            <a:r>
              <a:rPr sz="900" spc="25" dirty="0">
                <a:latin typeface="Tahoma"/>
                <a:cs typeface="Tahoma"/>
              </a:rPr>
              <a:t> </a:t>
            </a:r>
            <a:r>
              <a:rPr sz="900" spc="35" dirty="0">
                <a:latin typeface="Tahoma"/>
                <a:cs typeface="Tahoma"/>
              </a:rPr>
              <a:t>prior</a:t>
            </a:r>
            <a:r>
              <a:rPr sz="900" spc="40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to </a:t>
            </a:r>
            <a:r>
              <a:rPr sz="900" spc="30" dirty="0">
                <a:latin typeface="Tahoma"/>
                <a:cs typeface="Tahoma"/>
              </a:rPr>
              <a:t> mailing</a:t>
            </a:r>
            <a:r>
              <a:rPr sz="900" spc="-65" dirty="0">
                <a:latin typeface="Tahoma"/>
                <a:cs typeface="Tahoma"/>
              </a:rPr>
              <a:t> </a:t>
            </a:r>
            <a:r>
              <a:rPr sz="900" spc="20" dirty="0">
                <a:latin typeface="Tahoma"/>
                <a:cs typeface="Tahoma"/>
              </a:rPr>
              <a:t>stating</a:t>
            </a:r>
            <a:r>
              <a:rPr sz="900" spc="-70" dirty="0">
                <a:latin typeface="Tahoma"/>
                <a:cs typeface="Tahoma"/>
              </a:rPr>
              <a:t> </a:t>
            </a:r>
            <a:r>
              <a:rPr sz="900" spc="10" dirty="0">
                <a:latin typeface="Tahoma"/>
                <a:cs typeface="Tahoma"/>
              </a:rPr>
              <a:t>The</a:t>
            </a:r>
            <a:r>
              <a:rPr sz="900" spc="-45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Delivery</a:t>
            </a:r>
            <a:r>
              <a:rPr sz="900" spc="-60" dirty="0">
                <a:latin typeface="Tahoma"/>
                <a:cs typeface="Tahoma"/>
              </a:rPr>
              <a:t> </a:t>
            </a:r>
            <a:r>
              <a:rPr sz="900" spc="45" dirty="0">
                <a:latin typeface="Tahoma"/>
                <a:cs typeface="Tahoma"/>
              </a:rPr>
              <a:t>Group</a:t>
            </a:r>
            <a:r>
              <a:rPr sz="900" spc="-80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Docket</a:t>
            </a:r>
            <a:r>
              <a:rPr sz="900" spc="-70" dirty="0">
                <a:latin typeface="Tahoma"/>
                <a:cs typeface="Tahoma"/>
              </a:rPr>
              <a:t> </a:t>
            </a:r>
            <a:r>
              <a:rPr sz="900" spc="50" dirty="0">
                <a:latin typeface="Tahoma"/>
                <a:cs typeface="Tahoma"/>
              </a:rPr>
              <a:t>Hub</a:t>
            </a:r>
            <a:r>
              <a:rPr sz="900" spc="-45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job</a:t>
            </a:r>
            <a:r>
              <a:rPr sz="900" spc="-55" dirty="0">
                <a:latin typeface="Tahoma"/>
                <a:cs typeface="Tahoma"/>
              </a:rPr>
              <a:t> </a:t>
            </a:r>
            <a:r>
              <a:rPr sz="900" spc="20" dirty="0">
                <a:latin typeface="Tahoma"/>
                <a:cs typeface="Tahoma"/>
              </a:rPr>
              <a:t>reference.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10311" y="6949440"/>
            <a:ext cx="6648450" cy="11430"/>
          </a:xfrm>
          <a:custGeom>
            <a:avLst/>
            <a:gdLst/>
            <a:ahLst/>
            <a:cxnLst/>
            <a:rect l="l" t="t" r="r" b="b"/>
            <a:pathLst>
              <a:path w="6648450" h="11429">
                <a:moveTo>
                  <a:pt x="0" y="11302"/>
                </a:moveTo>
                <a:lnTo>
                  <a:pt x="6648196" y="0"/>
                </a:lnTo>
              </a:path>
            </a:pathLst>
          </a:custGeom>
          <a:ln w="6095">
            <a:solidFill>
              <a:srgbClr val="7E7E7E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70459" y="1675256"/>
            <a:ext cx="4197985" cy="1308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0" dirty="0">
                <a:solidFill>
                  <a:srgbClr val="86AF49"/>
                </a:solidFill>
                <a:latin typeface="Lucida Sans"/>
                <a:cs typeface="Lucida Sans"/>
              </a:rPr>
              <a:t>3</a:t>
            </a:r>
            <a:r>
              <a:rPr sz="1200" b="1" spc="30" dirty="0">
                <a:solidFill>
                  <a:srgbClr val="86AF49"/>
                </a:solidFill>
                <a:latin typeface="Lucida Sans"/>
                <a:cs typeface="Lucida Sans"/>
              </a:rPr>
              <a:t>.</a:t>
            </a:r>
            <a:r>
              <a:rPr sz="1200" b="1" spc="-80" dirty="0">
                <a:solidFill>
                  <a:srgbClr val="86AF49"/>
                </a:solidFill>
                <a:latin typeface="Lucida Sans"/>
                <a:cs typeface="Lucida Sans"/>
              </a:rPr>
              <a:t> </a:t>
            </a:r>
            <a:r>
              <a:rPr sz="1200" b="1" spc="-55" dirty="0">
                <a:solidFill>
                  <a:srgbClr val="86AF49"/>
                </a:solidFill>
                <a:latin typeface="Lucida Sans"/>
                <a:cs typeface="Lucida Sans"/>
              </a:rPr>
              <a:t>UC</a:t>
            </a:r>
            <a:r>
              <a:rPr sz="1200" b="1" spc="-25" dirty="0">
                <a:solidFill>
                  <a:srgbClr val="86AF49"/>
                </a:solidFill>
                <a:latin typeface="Lucida Sans"/>
                <a:cs typeface="Lucida Sans"/>
              </a:rPr>
              <a:t>I</a:t>
            </a:r>
            <a:r>
              <a:rPr sz="1200" b="1" spc="-85" dirty="0">
                <a:solidFill>
                  <a:srgbClr val="86AF49"/>
                </a:solidFill>
                <a:latin typeface="Lucida Sans"/>
                <a:cs typeface="Lucida Sans"/>
              </a:rPr>
              <a:t>Ds</a:t>
            </a:r>
            <a:endParaRPr sz="1200">
              <a:latin typeface="Lucida Sans"/>
              <a:cs typeface="Lucida Sans"/>
            </a:endParaRPr>
          </a:p>
          <a:p>
            <a:pPr marL="12700" marR="5080" algn="just">
              <a:lnSpc>
                <a:spcPct val="100000"/>
              </a:lnSpc>
              <a:spcBef>
                <a:spcPts val="25"/>
              </a:spcBef>
            </a:pPr>
            <a:r>
              <a:rPr sz="900" b="1" spc="5" dirty="0">
                <a:latin typeface="Arial"/>
                <a:cs typeface="Arial"/>
              </a:rPr>
              <a:t>Has </a:t>
            </a:r>
            <a:r>
              <a:rPr sz="900" b="1" spc="50" dirty="0">
                <a:latin typeface="Arial"/>
                <a:cs typeface="Arial"/>
              </a:rPr>
              <a:t>the </a:t>
            </a:r>
            <a:r>
              <a:rPr sz="900" b="1" spc="25" dirty="0">
                <a:latin typeface="Arial"/>
                <a:cs typeface="Arial"/>
              </a:rPr>
              <a:t>mailing been </a:t>
            </a:r>
            <a:r>
              <a:rPr sz="900" b="1" spc="20" dirty="0">
                <a:latin typeface="Arial"/>
                <a:cs typeface="Arial"/>
              </a:rPr>
              <a:t>uploaded </a:t>
            </a:r>
            <a:r>
              <a:rPr sz="900" b="1" spc="15" dirty="0">
                <a:latin typeface="Arial"/>
                <a:cs typeface="Arial"/>
              </a:rPr>
              <a:t>against </a:t>
            </a:r>
            <a:r>
              <a:rPr sz="900" b="1" spc="35" dirty="0">
                <a:latin typeface="Arial"/>
                <a:cs typeface="Arial"/>
              </a:rPr>
              <a:t>an appropriate </a:t>
            </a:r>
            <a:r>
              <a:rPr sz="900" b="1" spc="15" dirty="0">
                <a:latin typeface="Arial"/>
                <a:cs typeface="Arial"/>
              </a:rPr>
              <a:t>Client/Sub-Client </a:t>
            </a:r>
            <a:r>
              <a:rPr sz="900" b="1" spc="20" dirty="0">
                <a:latin typeface="Arial"/>
                <a:cs typeface="Arial"/>
              </a:rPr>
              <a:t> </a:t>
            </a:r>
            <a:r>
              <a:rPr sz="900" b="1" spc="-25" dirty="0">
                <a:latin typeface="Arial"/>
                <a:cs typeface="Arial"/>
              </a:rPr>
              <a:t>UCID?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spc="20" dirty="0">
                <a:latin typeface="Tahoma"/>
                <a:cs typeface="Tahoma"/>
              </a:rPr>
              <a:t>All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mailings</a:t>
            </a:r>
            <a:r>
              <a:rPr sz="900" spc="-45" dirty="0">
                <a:latin typeface="Tahoma"/>
                <a:cs typeface="Tahoma"/>
              </a:rPr>
              <a:t> </a:t>
            </a:r>
            <a:r>
              <a:rPr sz="900" spc="40" dirty="0">
                <a:latin typeface="Tahoma"/>
                <a:cs typeface="Tahoma"/>
              </a:rPr>
              <a:t>must</a:t>
            </a:r>
            <a:r>
              <a:rPr sz="900" spc="-55" dirty="0">
                <a:latin typeface="Tahoma"/>
                <a:cs typeface="Tahoma"/>
              </a:rPr>
              <a:t> </a:t>
            </a:r>
            <a:r>
              <a:rPr sz="900" spc="40" dirty="0">
                <a:latin typeface="Tahoma"/>
                <a:cs typeface="Tahoma"/>
              </a:rPr>
              <a:t>be</a:t>
            </a:r>
            <a:r>
              <a:rPr sz="900" spc="-45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assigned</a:t>
            </a:r>
            <a:r>
              <a:rPr sz="900" spc="-50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to</a:t>
            </a:r>
            <a:r>
              <a:rPr sz="900" spc="-50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a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spc="10" dirty="0">
                <a:latin typeface="Tahoma"/>
                <a:cs typeface="Tahoma"/>
              </a:rPr>
              <a:t>UCID</a:t>
            </a:r>
            <a:r>
              <a:rPr sz="900" spc="-40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that</a:t>
            </a:r>
            <a:r>
              <a:rPr sz="900" spc="-55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pertains</a:t>
            </a:r>
            <a:r>
              <a:rPr sz="900" spc="-40" dirty="0">
                <a:latin typeface="Tahoma"/>
                <a:cs typeface="Tahoma"/>
              </a:rPr>
              <a:t> </a:t>
            </a:r>
            <a:r>
              <a:rPr sz="900" spc="20" dirty="0">
                <a:latin typeface="Tahoma"/>
                <a:cs typeface="Tahoma"/>
              </a:rPr>
              <a:t>consistently</a:t>
            </a:r>
            <a:r>
              <a:rPr sz="900" spc="-45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to</a:t>
            </a:r>
            <a:r>
              <a:rPr sz="900" spc="-50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the </a:t>
            </a:r>
            <a:r>
              <a:rPr sz="900" spc="-270" dirty="0">
                <a:latin typeface="Tahoma"/>
                <a:cs typeface="Tahoma"/>
              </a:rPr>
              <a:t> </a:t>
            </a:r>
            <a:r>
              <a:rPr sz="900" spc="20" dirty="0">
                <a:latin typeface="Tahoma"/>
                <a:cs typeface="Tahoma"/>
              </a:rPr>
              <a:t>Originating/Advertising Client </a:t>
            </a:r>
            <a:r>
              <a:rPr sz="900" spc="30" dirty="0">
                <a:latin typeface="Tahoma"/>
                <a:cs typeface="Tahoma"/>
              </a:rPr>
              <a:t>for </a:t>
            </a:r>
            <a:r>
              <a:rPr sz="900" spc="25" dirty="0">
                <a:latin typeface="Tahoma"/>
                <a:cs typeface="Tahoma"/>
              </a:rPr>
              <a:t>the </a:t>
            </a:r>
            <a:r>
              <a:rPr sz="900" spc="35" dirty="0">
                <a:latin typeface="Tahoma"/>
                <a:cs typeface="Tahoma"/>
              </a:rPr>
              <a:t>use </a:t>
            </a:r>
            <a:r>
              <a:rPr sz="900" spc="30" dirty="0">
                <a:latin typeface="Tahoma"/>
                <a:cs typeface="Tahoma"/>
              </a:rPr>
              <a:t>of audit </a:t>
            </a:r>
            <a:r>
              <a:rPr sz="900" spc="35" dirty="0">
                <a:latin typeface="Tahoma"/>
                <a:cs typeface="Tahoma"/>
              </a:rPr>
              <a:t>purposes when </a:t>
            </a:r>
            <a:r>
              <a:rPr sz="900" spc="25" dirty="0">
                <a:latin typeface="Tahoma"/>
                <a:cs typeface="Tahoma"/>
              </a:rPr>
              <a:t>the data </a:t>
            </a:r>
            <a:r>
              <a:rPr sz="900" spc="20" dirty="0">
                <a:latin typeface="Tahoma"/>
                <a:cs typeface="Tahoma"/>
              </a:rPr>
              <a:t>is </a:t>
            </a:r>
            <a:r>
              <a:rPr sz="900" spc="25" dirty="0">
                <a:latin typeface="Tahoma"/>
                <a:cs typeface="Tahoma"/>
              </a:rPr>
              <a:t> </a:t>
            </a:r>
            <a:r>
              <a:rPr sz="900" spc="40" dirty="0">
                <a:latin typeface="Tahoma"/>
                <a:cs typeface="Tahoma"/>
              </a:rPr>
              <a:t>uploaded</a:t>
            </a:r>
            <a:r>
              <a:rPr sz="900" spc="-55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to</a:t>
            </a:r>
            <a:r>
              <a:rPr sz="900" spc="-40" dirty="0">
                <a:latin typeface="Tahoma"/>
                <a:cs typeface="Tahoma"/>
              </a:rPr>
              <a:t> </a:t>
            </a:r>
            <a:r>
              <a:rPr sz="900" spc="10" dirty="0">
                <a:latin typeface="Tahoma"/>
                <a:cs typeface="Tahoma"/>
              </a:rPr>
              <a:t>The</a:t>
            </a:r>
            <a:r>
              <a:rPr sz="900" spc="-55" dirty="0">
                <a:latin typeface="Tahoma"/>
                <a:cs typeface="Tahoma"/>
              </a:rPr>
              <a:t> </a:t>
            </a:r>
            <a:r>
              <a:rPr sz="900" spc="20" dirty="0">
                <a:latin typeface="Tahoma"/>
                <a:cs typeface="Tahoma"/>
              </a:rPr>
              <a:t>Delivery</a:t>
            </a:r>
            <a:r>
              <a:rPr sz="900" spc="-50" dirty="0">
                <a:latin typeface="Tahoma"/>
                <a:cs typeface="Tahoma"/>
              </a:rPr>
              <a:t> </a:t>
            </a:r>
            <a:r>
              <a:rPr sz="900" spc="45" dirty="0">
                <a:latin typeface="Tahoma"/>
                <a:cs typeface="Tahoma"/>
              </a:rPr>
              <a:t>Group</a:t>
            </a:r>
            <a:r>
              <a:rPr sz="900" spc="-50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Docket</a:t>
            </a:r>
            <a:r>
              <a:rPr sz="900" spc="-55" dirty="0">
                <a:latin typeface="Tahoma"/>
                <a:cs typeface="Tahoma"/>
              </a:rPr>
              <a:t> </a:t>
            </a:r>
            <a:r>
              <a:rPr sz="900" spc="50" dirty="0">
                <a:latin typeface="Tahoma"/>
                <a:cs typeface="Tahoma"/>
              </a:rPr>
              <a:t>Hub</a:t>
            </a:r>
            <a:r>
              <a:rPr sz="900" spc="-45" dirty="0">
                <a:latin typeface="Tahoma"/>
                <a:cs typeface="Tahoma"/>
              </a:rPr>
              <a:t> </a:t>
            </a:r>
            <a:r>
              <a:rPr sz="900" spc="40" dirty="0">
                <a:latin typeface="Tahoma"/>
                <a:cs typeface="Tahoma"/>
              </a:rPr>
              <a:t>and</a:t>
            </a:r>
            <a:r>
              <a:rPr sz="900" spc="-50" dirty="0">
                <a:latin typeface="Tahoma"/>
                <a:cs typeface="Tahoma"/>
              </a:rPr>
              <a:t> </a:t>
            </a:r>
            <a:r>
              <a:rPr sz="900" spc="35" dirty="0">
                <a:latin typeface="Tahoma"/>
                <a:cs typeface="Tahoma"/>
              </a:rPr>
              <a:t>not</a:t>
            </a:r>
            <a:r>
              <a:rPr sz="900" spc="-45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any</a:t>
            </a:r>
            <a:r>
              <a:rPr sz="900" spc="-50" dirty="0">
                <a:latin typeface="Tahoma"/>
                <a:cs typeface="Tahoma"/>
              </a:rPr>
              <a:t> </a:t>
            </a:r>
            <a:r>
              <a:rPr sz="900" spc="35" dirty="0">
                <a:latin typeface="Tahoma"/>
                <a:cs typeface="Tahoma"/>
              </a:rPr>
              <a:t>other</a:t>
            </a:r>
            <a:r>
              <a:rPr sz="900" spc="-50" dirty="0">
                <a:latin typeface="Tahoma"/>
                <a:cs typeface="Tahoma"/>
              </a:rPr>
              <a:t> </a:t>
            </a:r>
            <a:r>
              <a:rPr sz="900" spc="35" dirty="0">
                <a:latin typeface="Tahoma"/>
                <a:cs typeface="Tahoma"/>
              </a:rPr>
              <a:t>third</a:t>
            </a:r>
            <a:r>
              <a:rPr sz="900" spc="-50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party</a:t>
            </a:r>
            <a:r>
              <a:rPr sz="900" spc="-50" dirty="0">
                <a:latin typeface="Tahoma"/>
                <a:cs typeface="Tahoma"/>
              </a:rPr>
              <a:t> </a:t>
            </a:r>
            <a:r>
              <a:rPr sz="900" spc="-30" dirty="0">
                <a:latin typeface="Tahoma"/>
                <a:cs typeface="Tahoma"/>
              </a:rPr>
              <a:t>(e.g. </a:t>
            </a:r>
            <a:r>
              <a:rPr sz="900" spc="-270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mailing houses, data processing </a:t>
            </a:r>
            <a:r>
              <a:rPr sz="900" spc="35" dirty="0">
                <a:latin typeface="Tahoma"/>
                <a:cs typeface="Tahoma"/>
              </a:rPr>
              <a:t>companies </a:t>
            </a:r>
            <a:r>
              <a:rPr sz="900" spc="-20" dirty="0">
                <a:latin typeface="Tahoma"/>
                <a:cs typeface="Tahoma"/>
              </a:rPr>
              <a:t>etc.). </a:t>
            </a:r>
            <a:r>
              <a:rPr sz="900" spc="25" dirty="0">
                <a:latin typeface="Tahoma"/>
                <a:cs typeface="Tahoma"/>
              </a:rPr>
              <a:t>Please </a:t>
            </a:r>
            <a:r>
              <a:rPr sz="900" spc="20" dirty="0">
                <a:latin typeface="Tahoma"/>
                <a:cs typeface="Tahoma"/>
              </a:rPr>
              <a:t>contact </a:t>
            </a:r>
            <a:r>
              <a:rPr sz="900" spc="30" dirty="0">
                <a:latin typeface="Tahoma"/>
                <a:cs typeface="Tahoma"/>
              </a:rPr>
              <a:t>your </a:t>
            </a:r>
            <a:r>
              <a:rPr sz="900" spc="10" dirty="0">
                <a:latin typeface="Tahoma"/>
                <a:cs typeface="Tahoma"/>
              </a:rPr>
              <a:t>The </a:t>
            </a:r>
            <a:r>
              <a:rPr sz="900" spc="15" dirty="0">
                <a:latin typeface="Tahoma"/>
                <a:cs typeface="Tahoma"/>
              </a:rPr>
              <a:t> </a:t>
            </a:r>
            <a:r>
              <a:rPr sz="900" spc="20" dirty="0">
                <a:latin typeface="Tahoma"/>
                <a:cs typeface="Tahoma"/>
              </a:rPr>
              <a:t>Delivery</a:t>
            </a:r>
            <a:r>
              <a:rPr sz="900" spc="10" dirty="0">
                <a:latin typeface="Tahoma"/>
                <a:cs typeface="Tahoma"/>
              </a:rPr>
              <a:t> </a:t>
            </a:r>
            <a:r>
              <a:rPr sz="900" spc="45" dirty="0">
                <a:latin typeface="Tahoma"/>
                <a:cs typeface="Tahoma"/>
              </a:rPr>
              <a:t>Group</a:t>
            </a:r>
            <a:r>
              <a:rPr sz="900" spc="10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Account</a:t>
            </a:r>
            <a:r>
              <a:rPr sz="900" dirty="0">
                <a:latin typeface="Tahoma"/>
                <a:cs typeface="Tahoma"/>
              </a:rPr>
              <a:t> </a:t>
            </a:r>
            <a:r>
              <a:rPr sz="900" spc="35" dirty="0">
                <a:latin typeface="Tahoma"/>
                <a:cs typeface="Tahoma"/>
              </a:rPr>
              <a:t>Manager</a:t>
            </a:r>
            <a:r>
              <a:rPr sz="900" spc="20" dirty="0">
                <a:latin typeface="Tahoma"/>
                <a:cs typeface="Tahoma"/>
              </a:rPr>
              <a:t> </a:t>
            </a:r>
            <a:r>
              <a:rPr sz="900" spc="45" dirty="0">
                <a:latin typeface="Tahoma"/>
                <a:cs typeface="Tahoma"/>
              </a:rPr>
              <a:t>or</a:t>
            </a:r>
            <a:r>
              <a:rPr sz="900" spc="10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email</a:t>
            </a:r>
            <a:r>
              <a:rPr sz="900" spc="10" dirty="0">
                <a:latin typeface="Tahoma"/>
                <a:cs typeface="Tahoma"/>
              </a:rPr>
              <a:t> </a:t>
            </a:r>
            <a:r>
              <a:rPr sz="900" spc="20" dirty="0">
                <a:latin typeface="Tahoma"/>
                <a:cs typeface="Tahoma"/>
                <a:hlinkClick r:id="rId4"/>
              </a:rPr>
              <a:t>ucid@thedeliverygroup.co.uk</a:t>
            </a:r>
            <a:r>
              <a:rPr sz="900" spc="5" dirty="0">
                <a:latin typeface="Tahoma"/>
                <a:cs typeface="Tahoma"/>
                <a:hlinkClick r:id="rId4"/>
              </a:rPr>
              <a:t> </a:t>
            </a:r>
            <a:r>
              <a:rPr sz="900" spc="20" dirty="0">
                <a:latin typeface="Tahoma"/>
                <a:cs typeface="Tahoma"/>
              </a:rPr>
              <a:t>if</a:t>
            </a:r>
            <a:r>
              <a:rPr sz="900" dirty="0">
                <a:latin typeface="Tahoma"/>
                <a:cs typeface="Tahoma"/>
              </a:rPr>
              <a:t> </a:t>
            </a:r>
            <a:r>
              <a:rPr sz="900" spc="35" dirty="0">
                <a:latin typeface="Tahoma"/>
                <a:cs typeface="Tahoma"/>
              </a:rPr>
              <a:t>you </a:t>
            </a:r>
            <a:r>
              <a:rPr sz="900" spc="-270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are </a:t>
            </a:r>
            <a:r>
              <a:rPr sz="900" spc="35" dirty="0">
                <a:latin typeface="Tahoma"/>
                <a:cs typeface="Tahoma"/>
              </a:rPr>
              <a:t>unsure </a:t>
            </a:r>
            <a:r>
              <a:rPr sz="900" spc="30" dirty="0">
                <a:latin typeface="Tahoma"/>
                <a:cs typeface="Tahoma"/>
              </a:rPr>
              <a:t>of </a:t>
            </a:r>
            <a:r>
              <a:rPr sz="900" spc="25" dirty="0">
                <a:latin typeface="Tahoma"/>
                <a:cs typeface="Tahoma"/>
              </a:rPr>
              <a:t>this process. Please </a:t>
            </a:r>
            <a:r>
              <a:rPr sz="900" spc="10" dirty="0">
                <a:latin typeface="Tahoma"/>
                <a:cs typeface="Tahoma"/>
              </a:rPr>
              <a:t>note: The UCID </a:t>
            </a:r>
            <a:r>
              <a:rPr sz="900" spc="40" dirty="0">
                <a:latin typeface="Tahoma"/>
                <a:cs typeface="Tahoma"/>
              </a:rPr>
              <a:t>and </a:t>
            </a:r>
            <a:r>
              <a:rPr sz="900" spc="20" dirty="0">
                <a:latin typeface="Tahoma"/>
                <a:cs typeface="Tahoma"/>
              </a:rPr>
              <a:t>Originating/Advertising </a:t>
            </a:r>
            <a:r>
              <a:rPr sz="900" spc="-270" dirty="0">
                <a:latin typeface="Tahoma"/>
                <a:cs typeface="Tahoma"/>
              </a:rPr>
              <a:t> </a:t>
            </a:r>
            <a:r>
              <a:rPr sz="900" spc="35" dirty="0">
                <a:latin typeface="Tahoma"/>
                <a:cs typeface="Tahoma"/>
              </a:rPr>
              <a:t>customer</a:t>
            </a:r>
            <a:r>
              <a:rPr sz="900" spc="-70" dirty="0">
                <a:latin typeface="Tahoma"/>
                <a:cs typeface="Tahoma"/>
              </a:rPr>
              <a:t> </a:t>
            </a:r>
            <a:r>
              <a:rPr sz="900" spc="20" dirty="0">
                <a:latin typeface="Tahoma"/>
                <a:cs typeface="Tahoma"/>
              </a:rPr>
              <a:t>will</a:t>
            </a:r>
            <a:r>
              <a:rPr sz="900" spc="-55" dirty="0">
                <a:latin typeface="Tahoma"/>
                <a:cs typeface="Tahoma"/>
              </a:rPr>
              <a:t> </a:t>
            </a:r>
            <a:r>
              <a:rPr sz="900" spc="40" dirty="0">
                <a:latin typeface="Tahoma"/>
                <a:cs typeface="Tahoma"/>
              </a:rPr>
              <a:t>be</a:t>
            </a:r>
            <a:r>
              <a:rPr sz="900" spc="-40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sent</a:t>
            </a:r>
            <a:r>
              <a:rPr sz="900" spc="-70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to</a:t>
            </a:r>
            <a:r>
              <a:rPr sz="900" spc="-40" dirty="0">
                <a:latin typeface="Tahoma"/>
                <a:cs typeface="Tahoma"/>
              </a:rPr>
              <a:t> </a:t>
            </a:r>
            <a:r>
              <a:rPr sz="900" spc="20" dirty="0">
                <a:latin typeface="Tahoma"/>
                <a:cs typeface="Tahoma"/>
              </a:rPr>
              <a:t>Royal</a:t>
            </a:r>
            <a:r>
              <a:rPr sz="900" spc="-55" dirty="0">
                <a:latin typeface="Tahoma"/>
                <a:cs typeface="Tahoma"/>
              </a:rPr>
              <a:t> </a:t>
            </a:r>
            <a:r>
              <a:rPr sz="900" spc="45" dirty="0">
                <a:latin typeface="Tahoma"/>
                <a:cs typeface="Tahoma"/>
              </a:rPr>
              <a:t>Mail</a:t>
            </a:r>
            <a:r>
              <a:rPr sz="900" spc="-55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for</a:t>
            </a:r>
            <a:r>
              <a:rPr sz="900" spc="-45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Advertising</a:t>
            </a:r>
            <a:r>
              <a:rPr sz="900" spc="-80" dirty="0">
                <a:latin typeface="Tahoma"/>
                <a:cs typeface="Tahoma"/>
              </a:rPr>
              <a:t> </a:t>
            </a:r>
            <a:r>
              <a:rPr sz="900" spc="45" dirty="0">
                <a:latin typeface="Tahoma"/>
                <a:cs typeface="Tahoma"/>
              </a:rPr>
              <a:t>Mail</a:t>
            </a:r>
            <a:r>
              <a:rPr sz="900" spc="-50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audit</a:t>
            </a:r>
            <a:r>
              <a:rPr sz="900" spc="-60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purposes.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92023" y="4582667"/>
            <a:ext cx="6648450" cy="11430"/>
          </a:xfrm>
          <a:custGeom>
            <a:avLst/>
            <a:gdLst/>
            <a:ahLst/>
            <a:cxnLst/>
            <a:rect l="l" t="t" r="r" b="b"/>
            <a:pathLst>
              <a:path w="6648450" h="11429">
                <a:moveTo>
                  <a:pt x="0" y="11303"/>
                </a:moveTo>
                <a:lnTo>
                  <a:pt x="6648196" y="0"/>
                </a:lnTo>
              </a:path>
            </a:pathLst>
          </a:custGeom>
          <a:ln w="6095">
            <a:solidFill>
              <a:srgbClr val="7E7E7E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654296" y="2101595"/>
            <a:ext cx="288290" cy="325120"/>
          </a:xfrm>
          <a:custGeom>
            <a:avLst/>
            <a:gdLst/>
            <a:ahLst/>
            <a:cxnLst/>
            <a:rect l="l" t="t" r="r" b="b"/>
            <a:pathLst>
              <a:path w="288289" h="325119">
                <a:moveTo>
                  <a:pt x="288036" y="0"/>
                </a:moveTo>
                <a:lnTo>
                  <a:pt x="0" y="0"/>
                </a:lnTo>
                <a:lnTo>
                  <a:pt x="0" y="324611"/>
                </a:lnTo>
                <a:lnTo>
                  <a:pt x="288036" y="324611"/>
                </a:lnTo>
                <a:lnTo>
                  <a:pt x="288036" y="0"/>
                </a:lnTo>
                <a:close/>
              </a:path>
            </a:pathLst>
          </a:custGeom>
          <a:solidFill>
            <a:srgbClr val="86AF49">
              <a:alpha val="2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654296" y="7292340"/>
            <a:ext cx="288290" cy="323215"/>
          </a:xfrm>
          <a:custGeom>
            <a:avLst/>
            <a:gdLst/>
            <a:ahLst/>
            <a:cxnLst/>
            <a:rect l="l" t="t" r="r" b="b"/>
            <a:pathLst>
              <a:path w="288289" h="323215">
                <a:moveTo>
                  <a:pt x="288036" y="0"/>
                </a:moveTo>
                <a:lnTo>
                  <a:pt x="0" y="0"/>
                </a:lnTo>
                <a:lnTo>
                  <a:pt x="0" y="323087"/>
                </a:lnTo>
                <a:lnTo>
                  <a:pt x="288036" y="323087"/>
                </a:lnTo>
                <a:lnTo>
                  <a:pt x="288036" y="0"/>
                </a:lnTo>
                <a:close/>
              </a:path>
            </a:pathLst>
          </a:custGeom>
          <a:solidFill>
            <a:srgbClr val="86AF49">
              <a:alpha val="2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51256" y="3256915"/>
            <a:ext cx="4198620" cy="1172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0" dirty="0">
                <a:solidFill>
                  <a:srgbClr val="86AF49"/>
                </a:solidFill>
                <a:latin typeface="Lucida Sans"/>
                <a:cs typeface="Lucida Sans"/>
              </a:rPr>
              <a:t>4</a:t>
            </a:r>
            <a:r>
              <a:rPr sz="1200" b="1" spc="30" dirty="0">
                <a:solidFill>
                  <a:srgbClr val="86AF49"/>
                </a:solidFill>
                <a:latin typeface="Lucida Sans"/>
                <a:cs typeface="Lucida Sans"/>
              </a:rPr>
              <a:t>.</a:t>
            </a:r>
            <a:r>
              <a:rPr sz="1200" b="1" spc="-80" dirty="0">
                <a:solidFill>
                  <a:srgbClr val="86AF49"/>
                </a:solidFill>
                <a:latin typeface="Lucida Sans"/>
                <a:cs typeface="Lucida Sans"/>
              </a:rPr>
              <a:t> </a:t>
            </a:r>
            <a:r>
              <a:rPr sz="1200" b="1" spc="-100" dirty="0">
                <a:solidFill>
                  <a:srgbClr val="86AF49"/>
                </a:solidFill>
                <a:latin typeface="Lucida Sans"/>
                <a:cs typeface="Lucida Sans"/>
              </a:rPr>
              <a:t>J</a:t>
            </a:r>
            <a:r>
              <a:rPr sz="1200" b="1" spc="-75" dirty="0">
                <a:solidFill>
                  <a:srgbClr val="86AF49"/>
                </a:solidFill>
                <a:latin typeface="Lucida Sans"/>
                <a:cs typeface="Lucida Sans"/>
              </a:rPr>
              <a:t>I</a:t>
            </a:r>
            <a:r>
              <a:rPr sz="1200" b="1" spc="-95" dirty="0">
                <a:solidFill>
                  <a:srgbClr val="86AF49"/>
                </a:solidFill>
                <a:latin typeface="Lucida Sans"/>
                <a:cs typeface="Lucida Sans"/>
              </a:rPr>
              <a:t>C</a:t>
            </a:r>
            <a:endParaRPr sz="1200">
              <a:latin typeface="Lucida Sans"/>
              <a:cs typeface="Lucida Sans"/>
            </a:endParaRPr>
          </a:p>
          <a:p>
            <a:pPr marL="12700" marR="5080" indent="28575" algn="just">
              <a:lnSpc>
                <a:spcPct val="100000"/>
              </a:lnSpc>
              <a:spcBef>
                <a:spcPts val="20"/>
              </a:spcBef>
            </a:pPr>
            <a:r>
              <a:rPr sz="900" b="1" spc="5" dirty="0">
                <a:latin typeface="Arial"/>
                <a:cs typeface="Arial"/>
              </a:rPr>
              <a:t>Has </a:t>
            </a:r>
            <a:r>
              <a:rPr sz="900" b="1" spc="50" dirty="0">
                <a:latin typeface="Arial"/>
                <a:cs typeface="Arial"/>
              </a:rPr>
              <a:t>the </a:t>
            </a:r>
            <a:r>
              <a:rPr sz="900" b="1" spc="20" dirty="0">
                <a:latin typeface="Arial"/>
                <a:cs typeface="Arial"/>
              </a:rPr>
              <a:t>applicable </a:t>
            </a:r>
            <a:r>
              <a:rPr sz="900" b="1" spc="35" dirty="0">
                <a:latin typeface="Arial"/>
                <a:cs typeface="Arial"/>
              </a:rPr>
              <a:t>opt </a:t>
            </a:r>
            <a:r>
              <a:rPr sz="900" b="1" spc="60" dirty="0">
                <a:latin typeface="Arial"/>
                <a:cs typeface="Arial"/>
              </a:rPr>
              <a:t>In/Out </a:t>
            </a:r>
            <a:r>
              <a:rPr sz="900" b="1" spc="20" dirty="0">
                <a:latin typeface="Arial"/>
                <a:cs typeface="Arial"/>
              </a:rPr>
              <a:t>action </a:t>
            </a:r>
            <a:r>
              <a:rPr sz="900" b="1" spc="25" dirty="0">
                <a:latin typeface="Arial"/>
                <a:cs typeface="Arial"/>
              </a:rPr>
              <a:t>been </a:t>
            </a:r>
            <a:r>
              <a:rPr sz="900" b="1" dirty="0">
                <a:latin typeface="Arial"/>
                <a:cs typeface="Arial"/>
              </a:rPr>
              <a:t>chosen </a:t>
            </a:r>
            <a:r>
              <a:rPr sz="900" b="1" spc="40" dirty="0">
                <a:latin typeface="Arial"/>
                <a:cs typeface="Arial"/>
              </a:rPr>
              <a:t>for </a:t>
            </a:r>
            <a:r>
              <a:rPr sz="900" b="1" spc="10" dirty="0">
                <a:latin typeface="Arial"/>
                <a:cs typeface="Arial"/>
              </a:rPr>
              <a:t>The </a:t>
            </a:r>
            <a:r>
              <a:rPr sz="900" b="1" spc="-80" dirty="0">
                <a:latin typeface="Arial"/>
                <a:cs typeface="Arial"/>
              </a:rPr>
              <a:t>JIC </a:t>
            </a:r>
            <a:r>
              <a:rPr sz="900" b="1" spc="25" dirty="0">
                <a:latin typeface="Arial"/>
                <a:cs typeface="Arial"/>
              </a:rPr>
              <a:t>Initiative? </a:t>
            </a:r>
            <a:r>
              <a:rPr sz="900" b="1" spc="30" dirty="0">
                <a:latin typeface="Arial"/>
                <a:cs typeface="Arial"/>
              </a:rPr>
              <a:t> </a:t>
            </a:r>
            <a:r>
              <a:rPr sz="900" spc="25" dirty="0">
                <a:latin typeface="Tahoma"/>
                <a:cs typeface="Tahoma"/>
              </a:rPr>
              <a:t>For</a:t>
            </a:r>
            <a:r>
              <a:rPr sz="900" spc="5" dirty="0">
                <a:latin typeface="Tahoma"/>
                <a:cs typeface="Tahoma"/>
              </a:rPr>
              <a:t> </a:t>
            </a:r>
            <a:r>
              <a:rPr sz="900" spc="20" dirty="0">
                <a:latin typeface="Tahoma"/>
                <a:cs typeface="Tahoma"/>
              </a:rPr>
              <a:t>all</a:t>
            </a:r>
            <a:r>
              <a:rPr sz="900" dirty="0">
                <a:latin typeface="Tahoma"/>
                <a:cs typeface="Tahoma"/>
              </a:rPr>
              <a:t> </a:t>
            </a:r>
            <a:r>
              <a:rPr sz="900" spc="20" dirty="0">
                <a:latin typeface="Tahoma"/>
                <a:cs typeface="Tahoma"/>
              </a:rPr>
              <a:t>Advertising</a:t>
            </a:r>
            <a:r>
              <a:rPr sz="900" spc="5" dirty="0">
                <a:latin typeface="Tahoma"/>
                <a:cs typeface="Tahoma"/>
              </a:rPr>
              <a:t> </a:t>
            </a:r>
            <a:r>
              <a:rPr sz="900" spc="45" dirty="0">
                <a:latin typeface="Tahoma"/>
                <a:cs typeface="Tahoma"/>
              </a:rPr>
              <a:t>Mail</a:t>
            </a:r>
            <a:r>
              <a:rPr sz="900" dirty="0">
                <a:latin typeface="Tahoma"/>
                <a:cs typeface="Tahoma"/>
              </a:rPr>
              <a:t> </a:t>
            </a:r>
            <a:r>
              <a:rPr sz="900" spc="5" dirty="0">
                <a:latin typeface="Tahoma"/>
                <a:cs typeface="Tahoma"/>
              </a:rPr>
              <a:t>Services,</a:t>
            </a:r>
            <a:r>
              <a:rPr sz="900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the</a:t>
            </a:r>
            <a:r>
              <a:rPr sz="900" spc="5" dirty="0">
                <a:latin typeface="Tahoma"/>
                <a:cs typeface="Tahoma"/>
              </a:rPr>
              <a:t> </a:t>
            </a:r>
            <a:r>
              <a:rPr sz="900" spc="-70" dirty="0">
                <a:latin typeface="Tahoma"/>
                <a:cs typeface="Tahoma"/>
              </a:rPr>
              <a:t>JIC</a:t>
            </a:r>
            <a:r>
              <a:rPr sz="900" spc="10" dirty="0">
                <a:latin typeface="Tahoma"/>
                <a:cs typeface="Tahoma"/>
              </a:rPr>
              <a:t> </a:t>
            </a:r>
            <a:r>
              <a:rPr sz="900" spc="40" dirty="0">
                <a:latin typeface="Tahoma"/>
                <a:cs typeface="Tahoma"/>
              </a:rPr>
              <a:t>Opt</a:t>
            </a:r>
            <a:r>
              <a:rPr sz="900" spc="5" dirty="0">
                <a:latin typeface="Tahoma"/>
                <a:cs typeface="Tahoma"/>
              </a:rPr>
              <a:t> </a:t>
            </a:r>
            <a:r>
              <a:rPr sz="900" spc="10" dirty="0">
                <a:latin typeface="Tahoma"/>
                <a:cs typeface="Tahoma"/>
              </a:rPr>
              <a:t>In/Out</a:t>
            </a:r>
            <a:r>
              <a:rPr sz="900" spc="-10" dirty="0">
                <a:latin typeface="Tahoma"/>
                <a:cs typeface="Tahoma"/>
              </a:rPr>
              <a:t> </a:t>
            </a:r>
            <a:r>
              <a:rPr sz="900" spc="35" dirty="0">
                <a:latin typeface="Tahoma"/>
                <a:cs typeface="Tahoma"/>
              </a:rPr>
              <a:t>option</a:t>
            </a:r>
            <a:r>
              <a:rPr sz="900" dirty="0">
                <a:latin typeface="Tahoma"/>
                <a:cs typeface="Tahoma"/>
              </a:rPr>
              <a:t> </a:t>
            </a:r>
            <a:r>
              <a:rPr sz="900" spc="40" dirty="0">
                <a:latin typeface="Tahoma"/>
                <a:cs typeface="Tahoma"/>
              </a:rPr>
              <a:t>must</a:t>
            </a:r>
            <a:r>
              <a:rPr sz="900" spc="-5" dirty="0">
                <a:latin typeface="Tahoma"/>
                <a:cs typeface="Tahoma"/>
              </a:rPr>
              <a:t> </a:t>
            </a:r>
            <a:r>
              <a:rPr sz="900" spc="40" dirty="0">
                <a:latin typeface="Tahoma"/>
                <a:cs typeface="Tahoma"/>
              </a:rPr>
              <a:t>be</a:t>
            </a:r>
            <a:r>
              <a:rPr sz="900" spc="15" dirty="0">
                <a:latin typeface="Tahoma"/>
                <a:cs typeface="Tahoma"/>
              </a:rPr>
              <a:t> </a:t>
            </a:r>
            <a:r>
              <a:rPr sz="900" spc="35" dirty="0">
                <a:latin typeface="Tahoma"/>
                <a:cs typeface="Tahoma"/>
              </a:rPr>
              <a:t>chosen</a:t>
            </a:r>
            <a:r>
              <a:rPr sz="900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for </a:t>
            </a:r>
            <a:r>
              <a:rPr sz="900" spc="-270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each</a:t>
            </a:r>
            <a:r>
              <a:rPr sz="900" spc="35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upload.</a:t>
            </a:r>
            <a:r>
              <a:rPr sz="900" spc="30" dirty="0">
                <a:latin typeface="Tahoma"/>
                <a:cs typeface="Tahoma"/>
              </a:rPr>
              <a:t> please</a:t>
            </a:r>
            <a:r>
              <a:rPr sz="900" spc="35" dirty="0">
                <a:latin typeface="Tahoma"/>
                <a:cs typeface="Tahoma"/>
              </a:rPr>
              <a:t> </a:t>
            </a:r>
            <a:r>
              <a:rPr sz="900" spc="20" dirty="0">
                <a:latin typeface="Tahoma"/>
                <a:cs typeface="Tahoma"/>
              </a:rPr>
              <a:t>contact</a:t>
            </a:r>
            <a:r>
              <a:rPr sz="900" spc="25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your</a:t>
            </a:r>
            <a:r>
              <a:rPr sz="900" spc="35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account</a:t>
            </a:r>
            <a:r>
              <a:rPr sz="900" spc="345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manager</a:t>
            </a:r>
            <a:r>
              <a:rPr sz="900" spc="35" dirty="0">
                <a:latin typeface="Tahoma"/>
                <a:cs typeface="Tahoma"/>
              </a:rPr>
              <a:t> </a:t>
            </a:r>
            <a:r>
              <a:rPr sz="900" spc="45" dirty="0">
                <a:latin typeface="Tahoma"/>
                <a:cs typeface="Tahoma"/>
              </a:rPr>
              <a:t>or</a:t>
            </a:r>
            <a:r>
              <a:rPr sz="900" spc="50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email </a:t>
            </a:r>
            <a:r>
              <a:rPr sz="900" spc="35" dirty="0">
                <a:latin typeface="Tahoma"/>
                <a:cs typeface="Tahoma"/>
              </a:rPr>
              <a:t> </a:t>
            </a:r>
            <a:r>
              <a:rPr sz="900" spc="10" dirty="0">
                <a:latin typeface="Tahoma"/>
                <a:cs typeface="Tahoma"/>
                <a:hlinkClick r:id="rId5"/>
              </a:rPr>
              <a:t>JIC@thedeliverygroup.co.uk </a:t>
            </a:r>
            <a:r>
              <a:rPr sz="900" spc="20" dirty="0">
                <a:latin typeface="Tahoma"/>
                <a:cs typeface="Tahoma"/>
              </a:rPr>
              <a:t>if </a:t>
            </a:r>
            <a:r>
              <a:rPr sz="900" spc="35" dirty="0">
                <a:latin typeface="Tahoma"/>
                <a:cs typeface="Tahoma"/>
              </a:rPr>
              <a:t>you </a:t>
            </a:r>
            <a:r>
              <a:rPr sz="900" spc="30" dirty="0">
                <a:latin typeface="Tahoma"/>
                <a:cs typeface="Tahoma"/>
              </a:rPr>
              <a:t>are </a:t>
            </a:r>
            <a:r>
              <a:rPr sz="900" spc="40" dirty="0">
                <a:latin typeface="Tahoma"/>
                <a:cs typeface="Tahoma"/>
              </a:rPr>
              <a:t>unsure </a:t>
            </a:r>
            <a:r>
              <a:rPr sz="900" spc="30" dirty="0">
                <a:latin typeface="Tahoma"/>
                <a:cs typeface="Tahoma"/>
              </a:rPr>
              <a:t>of </a:t>
            </a:r>
            <a:r>
              <a:rPr sz="900" spc="25" dirty="0">
                <a:latin typeface="Tahoma"/>
                <a:cs typeface="Tahoma"/>
              </a:rPr>
              <a:t>this process. Please </a:t>
            </a:r>
            <a:r>
              <a:rPr sz="900" spc="10" dirty="0">
                <a:latin typeface="Tahoma"/>
                <a:cs typeface="Tahoma"/>
              </a:rPr>
              <a:t>note: </a:t>
            </a:r>
            <a:r>
              <a:rPr sz="900" spc="-35" dirty="0">
                <a:latin typeface="Tahoma"/>
                <a:cs typeface="Tahoma"/>
              </a:rPr>
              <a:t>If 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the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spc="40" dirty="0">
                <a:latin typeface="Tahoma"/>
                <a:cs typeface="Tahoma"/>
              </a:rPr>
              <a:t>Opt</a:t>
            </a:r>
            <a:r>
              <a:rPr sz="900" spc="-20" dirty="0">
                <a:latin typeface="Tahoma"/>
                <a:cs typeface="Tahoma"/>
              </a:rPr>
              <a:t> In</a:t>
            </a:r>
            <a:r>
              <a:rPr sz="900" spc="-10" dirty="0">
                <a:latin typeface="Tahoma"/>
                <a:cs typeface="Tahoma"/>
              </a:rPr>
              <a:t> </a:t>
            </a:r>
            <a:r>
              <a:rPr sz="900" spc="35" dirty="0">
                <a:latin typeface="Tahoma"/>
                <a:cs typeface="Tahoma"/>
              </a:rPr>
              <a:t>option</a:t>
            </a:r>
            <a:r>
              <a:rPr sz="900" spc="-15" dirty="0">
                <a:latin typeface="Tahoma"/>
                <a:cs typeface="Tahoma"/>
              </a:rPr>
              <a:t> </a:t>
            </a:r>
            <a:r>
              <a:rPr sz="900" spc="20" dirty="0">
                <a:latin typeface="Tahoma"/>
                <a:cs typeface="Tahoma"/>
              </a:rPr>
              <a:t>is</a:t>
            </a:r>
            <a:r>
              <a:rPr sz="900" spc="-5" dirty="0">
                <a:latin typeface="Tahoma"/>
                <a:cs typeface="Tahoma"/>
              </a:rPr>
              <a:t> </a:t>
            </a:r>
            <a:r>
              <a:rPr sz="900" spc="20" dirty="0">
                <a:latin typeface="Tahoma"/>
                <a:cs typeface="Tahoma"/>
              </a:rPr>
              <a:t>chosen,</a:t>
            </a:r>
            <a:r>
              <a:rPr sz="900" spc="-20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the</a:t>
            </a:r>
            <a:r>
              <a:rPr sz="900" spc="-10" dirty="0">
                <a:latin typeface="Tahoma"/>
                <a:cs typeface="Tahoma"/>
              </a:rPr>
              <a:t> </a:t>
            </a:r>
            <a:r>
              <a:rPr sz="900" spc="15" dirty="0">
                <a:latin typeface="Tahoma"/>
                <a:cs typeface="Tahoma"/>
              </a:rPr>
              <a:t>Industry</a:t>
            </a:r>
            <a:r>
              <a:rPr sz="900" spc="-5" dirty="0">
                <a:latin typeface="Tahoma"/>
                <a:cs typeface="Tahoma"/>
              </a:rPr>
              <a:t> </a:t>
            </a:r>
            <a:r>
              <a:rPr sz="900" spc="15" dirty="0">
                <a:latin typeface="Tahoma"/>
                <a:cs typeface="Tahoma"/>
              </a:rPr>
              <a:t>Input</a:t>
            </a:r>
            <a:r>
              <a:rPr sz="900" spc="-20" dirty="0">
                <a:latin typeface="Tahoma"/>
                <a:cs typeface="Tahoma"/>
              </a:rPr>
              <a:t> </a:t>
            </a:r>
            <a:r>
              <a:rPr sz="900" spc="20" dirty="0">
                <a:latin typeface="Tahoma"/>
                <a:cs typeface="Tahoma"/>
              </a:rPr>
              <a:t>Data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spc="20" dirty="0">
                <a:latin typeface="Tahoma"/>
                <a:cs typeface="Tahoma"/>
              </a:rPr>
              <a:t>relating</a:t>
            </a:r>
            <a:r>
              <a:rPr sz="900" spc="-10" dirty="0">
                <a:latin typeface="Tahoma"/>
                <a:cs typeface="Tahoma"/>
              </a:rPr>
              <a:t> </a:t>
            </a:r>
            <a:r>
              <a:rPr sz="900" spc="30" dirty="0">
                <a:latin typeface="Tahoma"/>
                <a:cs typeface="Tahoma"/>
              </a:rPr>
              <a:t>to</a:t>
            </a:r>
            <a:r>
              <a:rPr sz="900" spc="-20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the</a:t>
            </a:r>
            <a:r>
              <a:rPr sz="900" spc="-10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mailing</a:t>
            </a:r>
            <a:r>
              <a:rPr sz="900" spc="-5" dirty="0">
                <a:latin typeface="Tahoma"/>
                <a:cs typeface="Tahoma"/>
              </a:rPr>
              <a:t> </a:t>
            </a:r>
            <a:r>
              <a:rPr sz="900" spc="20" dirty="0">
                <a:latin typeface="Tahoma"/>
                <a:cs typeface="Tahoma"/>
              </a:rPr>
              <a:t>will </a:t>
            </a:r>
            <a:r>
              <a:rPr sz="900" spc="-270" dirty="0">
                <a:latin typeface="Tahoma"/>
                <a:cs typeface="Tahoma"/>
              </a:rPr>
              <a:t> </a:t>
            </a:r>
            <a:r>
              <a:rPr sz="900" spc="40" dirty="0">
                <a:latin typeface="Tahoma"/>
                <a:cs typeface="Tahoma"/>
              </a:rPr>
              <a:t>be </a:t>
            </a:r>
            <a:r>
              <a:rPr sz="900" spc="35" dirty="0">
                <a:latin typeface="Tahoma"/>
                <a:cs typeface="Tahoma"/>
              </a:rPr>
              <a:t>shared </a:t>
            </a:r>
            <a:r>
              <a:rPr sz="900" spc="25" dirty="0">
                <a:latin typeface="Tahoma"/>
                <a:cs typeface="Tahoma"/>
              </a:rPr>
              <a:t>with </a:t>
            </a:r>
            <a:r>
              <a:rPr sz="900" spc="45" dirty="0">
                <a:latin typeface="Tahoma"/>
                <a:cs typeface="Tahoma"/>
              </a:rPr>
              <a:t>MARB </a:t>
            </a:r>
            <a:r>
              <a:rPr sz="900" spc="40" dirty="0">
                <a:latin typeface="Tahoma"/>
                <a:cs typeface="Tahoma"/>
              </a:rPr>
              <a:t>and </a:t>
            </a:r>
            <a:r>
              <a:rPr sz="900" spc="35" dirty="0">
                <a:latin typeface="Tahoma"/>
                <a:cs typeface="Tahoma"/>
              </a:rPr>
              <a:t>in turn </a:t>
            </a:r>
            <a:r>
              <a:rPr sz="900" spc="25" dirty="0">
                <a:latin typeface="Tahoma"/>
                <a:cs typeface="Tahoma"/>
              </a:rPr>
              <a:t>the Independent </a:t>
            </a:r>
            <a:r>
              <a:rPr sz="900" spc="30" dirty="0">
                <a:latin typeface="Tahoma"/>
                <a:cs typeface="Tahoma"/>
              </a:rPr>
              <a:t>Marketing </a:t>
            </a:r>
            <a:r>
              <a:rPr sz="900" spc="20" dirty="0">
                <a:latin typeface="Tahoma"/>
                <a:cs typeface="Tahoma"/>
              </a:rPr>
              <a:t>Specialists </a:t>
            </a:r>
            <a:r>
              <a:rPr sz="900" spc="40" dirty="0">
                <a:latin typeface="Tahoma"/>
                <a:cs typeface="Tahoma"/>
              </a:rPr>
              <a:t>who </a:t>
            </a:r>
            <a:r>
              <a:rPr sz="900" spc="-270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w</a:t>
            </a:r>
            <a:r>
              <a:rPr sz="900" spc="20" dirty="0">
                <a:latin typeface="Tahoma"/>
                <a:cs typeface="Tahoma"/>
              </a:rPr>
              <a:t>ill</a:t>
            </a:r>
            <a:r>
              <a:rPr sz="900" spc="-55" dirty="0">
                <a:latin typeface="Tahoma"/>
                <a:cs typeface="Tahoma"/>
              </a:rPr>
              <a:t> </a:t>
            </a:r>
            <a:r>
              <a:rPr sz="900" spc="35" dirty="0">
                <a:latin typeface="Tahoma"/>
                <a:cs typeface="Tahoma"/>
              </a:rPr>
              <a:t>publis</a:t>
            </a:r>
            <a:r>
              <a:rPr sz="900" spc="50" dirty="0">
                <a:latin typeface="Tahoma"/>
                <a:cs typeface="Tahoma"/>
              </a:rPr>
              <a:t>h</a:t>
            </a:r>
            <a:r>
              <a:rPr sz="900" spc="-70" dirty="0">
                <a:latin typeface="Tahoma"/>
                <a:cs typeface="Tahoma"/>
              </a:rPr>
              <a:t> </a:t>
            </a:r>
            <a:r>
              <a:rPr sz="900" spc="25" dirty="0">
                <a:latin typeface="Tahoma"/>
                <a:cs typeface="Tahoma"/>
              </a:rPr>
              <a:t>a</a:t>
            </a:r>
            <a:r>
              <a:rPr sz="900" spc="50" dirty="0">
                <a:latin typeface="Tahoma"/>
                <a:cs typeface="Tahoma"/>
              </a:rPr>
              <a:t>nd</a:t>
            </a:r>
            <a:r>
              <a:rPr sz="900" spc="-40" dirty="0">
                <a:latin typeface="Tahoma"/>
                <a:cs typeface="Tahoma"/>
              </a:rPr>
              <a:t> </a:t>
            </a:r>
            <a:r>
              <a:rPr sz="900" spc="10" dirty="0">
                <a:latin typeface="Tahoma"/>
                <a:cs typeface="Tahoma"/>
              </a:rPr>
              <a:t>c</a:t>
            </a:r>
            <a:r>
              <a:rPr sz="900" spc="30" dirty="0">
                <a:latin typeface="Tahoma"/>
                <a:cs typeface="Tahoma"/>
              </a:rPr>
              <a:t>ir</a:t>
            </a:r>
            <a:r>
              <a:rPr sz="900" spc="10" dirty="0">
                <a:latin typeface="Tahoma"/>
                <a:cs typeface="Tahoma"/>
              </a:rPr>
              <a:t>c</a:t>
            </a:r>
            <a:r>
              <a:rPr sz="900" spc="30" dirty="0">
                <a:latin typeface="Tahoma"/>
                <a:cs typeface="Tahoma"/>
              </a:rPr>
              <a:t>ula</a:t>
            </a:r>
            <a:r>
              <a:rPr sz="900" spc="5" dirty="0">
                <a:latin typeface="Tahoma"/>
                <a:cs typeface="Tahoma"/>
              </a:rPr>
              <a:t>t</a:t>
            </a:r>
            <a:r>
              <a:rPr sz="900" spc="30" dirty="0">
                <a:latin typeface="Tahoma"/>
                <a:cs typeface="Tahoma"/>
              </a:rPr>
              <a:t>e</a:t>
            </a:r>
            <a:r>
              <a:rPr sz="900" spc="-65" dirty="0">
                <a:latin typeface="Tahoma"/>
                <a:cs typeface="Tahoma"/>
              </a:rPr>
              <a:t> </a:t>
            </a:r>
            <a:r>
              <a:rPr sz="900" spc="5" dirty="0">
                <a:latin typeface="Tahoma"/>
                <a:cs typeface="Tahoma"/>
              </a:rPr>
              <a:t>t</a:t>
            </a:r>
            <a:r>
              <a:rPr sz="900" spc="40" dirty="0">
                <a:latin typeface="Tahoma"/>
                <a:cs typeface="Tahoma"/>
              </a:rPr>
              <a:t>he</a:t>
            </a:r>
            <a:r>
              <a:rPr sz="900" spc="-80" dirty="0">
                <a:latin typeface="Tahoma"/>
                <a:cs typeface="Tahoma"/>
              </a:rPr>
              <a:t> </a:t>
            </a:r>
            <a:r>
              <a:rPr sz="900" spc="40" dirty="0">
                <a:latin typeface="Tahoma"/>
                <a:cs typeface="Tahoma"/>
              </a:rPr>
              <a:t>da</a:t>
            </a:r>
            <a:r>
              <a:rPr sz="900" spc="5" dirty="0">
                <a:latin typeface="Tahoma"/>
                <a:cs typeface="Tahoma"/>
              </a:rPr>
              <a:t>t</a:t>
            </a:r>
            <a:r>
              <a:rPr sz="900" spc="25" dirty="0">
                <a:latin typeface="Tahoma"/>
                <a:cs typeface="Tahoma"/>
              </a:rPr>
              <a:t>a</a:t>
            </a:r>
            <a:r>
              <a:rPr sz="900" spc="-35" dirty="0">
                <a:latin typeface="Tahoma"/>
                <a:cs typeface="Tahoma"/>
              </a:rPr>
              <a:t>.</a:t>
            </a:r>
            <a:endParaRPr sz="9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92023" y="3217164"/>
            <a:ext cx="6648450" cy="11430"/>
          </a:xfrm>
          <a:custGeom>
            <a:avLst/>
            <a:gdLst/>
            <a:ahLst/>
            <a:cxnLst/>
            <a:rect l="l" t="t" r="r" b="b"/>
            <a:pathLst>
              <a:path w="6648450" h="11430">
                <a:moveTo>
                  <a:pt x="0" y="11302"/>
                </a:moveTo>
                <a:lnTo>
                  <a:pt x="6648196" y="0"/>
                </a:lnTo>
              </a:path>
            </a:pathLst>
          </a:custGeom>
          <a:ln w="6095">
            <a:solidFill>
              <a:srgbClr val="7E7E7E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654296" y="3561588"/>
            <a:ext cx="288290" cy="325120"/>
          </a:xfrm>
          <a:custGeom>
            <a:avLst/>
            <a:gdLst/>
            <a:ahLst/>
            <a:cxnLst/>
            <a:rect l="l" t="t" r="r" b="b"/>
            <a:pathLst>
              <a:path w="288289" h="325120">
                <a:moveTo>
                  <a:pt x="288036" y="0"/>
                </a:moveTo>
                <a:lnTo>
                  <a:pt x="0" y="0"/>
                </a:lnTo>
                <a:lnTo>
                  <a:pt x="0" y="324612"/>
                </a:lnTo>
                <a:lnTo>
                  <a:pt x="288036" y="324612"/>
                </a:lnTo>
                <a:lnTo>
                  <a:pt x="288036" y="0"/>
                </a:lnTo>
                <a:close/>
              </a:path>
            </a:pathLst>
          </a:custGeom>
          <a:solidFill>
            <a:srgbClr val="86AF49">
              <a:alpha val="2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24739" y="8687031"/>
            <a:ext cx="1758314" cy="19812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1000" spc="20" dirty="0">
                <a:solidFill>
                  <a:srgbClr val="FFFFFF"/>
                </a:solidFill>
                <a:latin typeface="Tahoma"/>
                <a:cs typeface="Tahoma"/>
                <a:hlinkClick r:id="rId6"/>
              </a:rPr>
              <a:t>www.the</a:t>
            </a:r>
            <a:r>
              <a:rPr sz="1000" b="1" spc="20" dirty="0">
                <a:solidFill>
                  <a:srgbClr val="FFFFFF"/>
                </a:solidFill>
                <a:latin typeface="Arial"/>
                <a:cs typeface="Arial"/>
                <a:hlinkClick r:id="rId6"/>
              </a:rPr>
              <a:t>delivery</a:t>
            </a:r>
            <a:r>
              <a:rPr sz="1000" spc="20" dirty="0">
                <a:solidFill>
                  <a:srgbClr val="FFFFFF"/>
                </a:solidFill>
                <a:latin typeface="Tahoma"/>
                <a:cs typeface="Tahoma"/>
                <a:hlinkClick r:id="rId6"/>
              </a:rPr>
              <a:t>group.co.uk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pc="20" dirty="0"/>
              <a:t>People</a:t>
            </a:r>
            <a:r>
              <a:rPr spc="-40" dirty="0"/>
              <a:t> </a:t>
            </a:r>
            <a:r>
              <a:rPr spc="155" dirty="0">
                <a:solidFill>
                  <a:srgbClr val="86AF49"/>
                </a:solidFill>
              </a:rPr>
              <a:t>|</a:t>
            </a:r>
            <a:r>
              <a:rPr spc="-45" dirty="0">
                <a:solidFill>
                  <a:srgbClr val="86AF49"/>
                </a:solidFill>
              </a:rPr>
              <a:t> </a:t>
            </a:r>
            <a:r>
              <a:rPr spc="15" dirty="0"/>
              <a:t>Partnership</a:t>
            </a:r>
            <a:r>
              <a:rPr spc="-45" dirty="0"/>
              <a:t> </a:t>
            </a:r>
            <a:r>
              <a:rPr spc="155" dirty="0">
                <a:solidFill>
                  <a:srgbClr val="86AF49"/>
                </a:solidFill>
              </a:rPr>
              <a:t>|</a:t>
            </a:r>
            <a:r>
              <a:rPr spc="-45" dirty="0">
                <a:solidFill>
                  <a:srgbClr val="86AF49"/>
                </a:solidFill>
              </a:rPr>
              <a:t> </a:t>
            </a:r>
            <a:r>
              <a:rPr spc="15" dirty="0"/>
              <a:t>Performance</a:t>
            </a: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EC6D6921-9043-4000-9F5D-B98E022167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759322"/>
              </p:ext>
            </p:extLst>
          </p:nvPr>
        </p:nvGraphicFramePr>
        <p:xfrm>
          <a:off x="2426333" y="5511227"/>
          <a:ext cx="2100073" cy="1349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00073">
                  <a:extLst>
                    <a:ext uri="{9D8B030D-6E8A-4147-A177-3AD203B41FA5}">
                      <a16:colId xmlns:a16="http://schemas.microsoft.com/office/drawing/2014/main" val="1535056754"/>
                    </a:ext>
                  </a:extLst>
                </a:gridCol>
              </a:tblGrid>
              <a:tr h="226060">
                <a:tc>
                  <a:txBody>
                    <a:bodyPr/>
                    <a:lstStyle/>
                    <a:p>
                      <a:pPr algn="ctr" fontAlgn="t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Royal Mail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Sample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UCID XXXXXX- XXXX</a:t>
                      </a:r>
                    </a:p>
                  </a:txBody>
                  <a:tcPr marL="9525" marR="9525" marT="9525" marB="0">
                    <a:lnL w="28575">
                      <a:solidFill>
                        <a:srgbClr val="86AF49"/>
                      </a:solidFill>
                      <a:prstDash val="solid"/>
                    </a:lnL>
                    <a:lnR w="28575">
                      <a:solidFill>
                        <a:srgbClr val="86AF49"/>
                      </a:solidFill>
                      <a:prstDash val="solid"/>
                    </a:lnR>
                    <a:lnT w="28575">
                      <a:solidFill>
                        <a:srgbClr val="86AF49"/>
                      </a:solidFill>
                      <a:prstDash val="solid"/>
                    </a:lnT>
                    <a:lnB w="28575">
                      <a:solidFill>
                        <a:srgbClr val="86AF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4336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Mailing Reference OUT</a:t>
                      </a:r>
                    </a:p>
                  </a:txBody>
                  <a:tcPr marL="9525" marR="9525" marT="9525" marB="0" anchor="ctr">
                    <a:lnL w="28575">
                      <a:solidFill>
                        <a:srgbClr val="86AF49"/>
                      </a:solidFill>
                      <a:prstDash val="solid"/>
                    </a:lnL>
                    <a:lnR w="28575">
                      <a:solidFill>
                        <a:srgbClr val="86AF49"/>
                      </a:solidFill>
                      <a:prstDash val="solid"/>
                    </a:lnR>
                    <a:lnT w="28575">
                      <a:solidFill>
                        <a:srgbClr val="86AF49"/>
                      </a:solidFill>
                      <a:prstDash val="solid"/>
                    </a:lnT>
                    <a:lnB w="28575">
                      <a:solidFill>
                        <a:srgbClr val="86AF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7600486"/>
                  </a:ext>
                </a:extLst>
              </a:tr>
              <a:tr h="22479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Royal Mail Wholesale</a:t>
                      </a:r>
                    </a:p>
                  </a:txBody>
                  <a:tcPr marL="9525" marR="9525" marT="9525" marB="0" anchor="ctr">
                    <a:lnL w="28575">
                      <a:solidFill>
                        <a:srgbClr val="86AF49"/>
                      </a:solidFill>
                      <a:prstDash val="solid"/>
                    </a:lnL>
                    <a:lnR w="28575">
                      <a:solidFill>
                        <a:srgbClr val="86AF49"/>
                      </a:solidFill>
                      <a:prstDash val="solid"/>
                    </a:lnR>
                    <a:lnT w="28575">
                      <a:solidFill>
                        <a:srgbClr val="86AF49"/>
                      </a:solidFill>
                      <a:prstDash val="solid"/>
                    </a:lnT>
                    <a:lnB w="28575">
                      <a:solidFill>
                        <a:srgbClr val="86AF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446574"/>
                  </a:ext>
                </a:extLst>
              </a:tr>
              <a:tr h="22161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 Box 72662</a:t>
                      </a:r>
                    </a:p>
                  </a:txBody>
                  <a:tcPr marL="9525" marR="9525" marT="9525" marB="0" anchor="ctr">
                    <a:lnL w="28575">
                      <a:solidFill>
                        <a:srgbClr val="86AF49"/>
                      </a:solidFill>
                      <a:prstDash val="solid"/>
                    </a:lnL>
                    <a:lnR w="28575">
                      <a:solidFill>
                        <a:srgbClr val="86AF49"/>
                      </a:solidFill>
                      <a:prstDash val="solid"/>
                    </a:lnR>
                    <a:lnT w="28575">
                      <a:solidFill>
                        <a:srgbClr val="86AF49"/>
                      </a:solidFill>
                      <a:prstDash val="solid"/>
                    </a:lnT>
                    <a:lnB w="28575">
                      <a:solidFill>
                        <a:srgbClr val="86AF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5009231"/>
                  </a:ext>
                </a:extLst>
              </a:tr>
              <a:tr h="22479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London</a:t>
                      </a:r>
                    </a:p>
                  </a:txBody>
                  <a:tcPr marL="9525" marR="9525" marT="9525" marB="0" anchor="ctr">
                    <a:lnL w="28575">
                      <a:solidFill>
                        <a:srgbClr val="86AF49"/>
                      </a:solidFill>
                      <a:prstDash val="solid"/>
                    </a:lnL>
                    <a:lnR w="28575">
                      <a:solidFill>
                        <a:srgbClr val="86AF49"/>
                      </a:solidFill>
                      <a:prstDash val="solid"/>
                    </a:lnR>
                    <a:lnT w="28575">
                      <a:solidFill>
                        <a:srgbClr val="86AF49"/>
                      </a:solidFill>
                      <a:prstDash val="solid"/>
                    </a:lnT>
                    <a:lnB w="28575">
                      <a:solidFill>
                        <a:srgbClr val="86AF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9946929"/>
                  </a:ext>
                </a:extLst>
              </a:tr>
              <a:tr h="2235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E1W 9LD</a:t>
                      </a:r>
                    </a:p>
                  </a:txBody>
                  <a:tcPr marL="9525" marR="9525" marT="9525" marB="0" anchor="ctr">
                    <a:lnL w="28575">
                      <a:solidFill>
                        <a:srgbClr val="86AF49"/>
                      </a:solidFill>
                      <a:prstDash val="solid"/>
                    </a:lnL>
                    <a:lnR w="28575">
                      <a:solidFill>
                        <a:srgbClr val="86AF49"/>
                      </a:solidFill>
                      <a:prstDash val="solid"/>
                    </a:lnR>
                    <a:lnT w="28575">
                      <a:solidFill>
                        <a:srgbClr val="86AF49"/>
                      </a:solidFill>
                      <a:prstDash val="solid"/>
                    </a:lnT>
                    <a:lnB w="28575">
                      <a:solidFill>
                        <a:srgbClr val="86AF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1663083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F4953581-1178-48F3-937D-8B3445A41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345160"/>
              </p:ext>
            </p:extLst>
          </p:nvPr>
        </p:nvGraphicFramePr>
        <p:xfrm>
          <a:off x="300939" y="5504114"/>
          <a:ext cx="1871503" cy="13519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1503">
                  <a:extLst>
                    <a:ext uri="{9D8B030D-6E8A-4147-A177-3AD203B41FA5}">
                      <a16:colId xmlns:a16="http://schemas.microsoft.com/office/drawing/2014/main" val="3931025380"/>
                    </a:ext>
                  </a:extLst>
                </a:gridCol>
              </a:tblGrid>
              <a:tr h="120967">
                <a:tc>
                  <a:txBody>
                    <a:bodyPr/>
                    <a:lstStyle/>
                    <a:p>
                      <a:pPr algn="ctr" fontAlgn="t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Client Services UCID XXXXXX- XXXX</a:t>
                      </a:r>
                    </a:p>
                  </a:txBody>
                  <a:tcPr marL="9525" marR="9525" marT="9525" marB="0">
                    <a:lnL w="28575">
                      <a:solidFill>
                        <a:srgbClr val="86AF49"/>
                      </a:solidFill>
                      <a:prstDash val="solid"/>
                    </a:lnL>
                    <a:lnR w="28575">
                      <a:solidFill>
                        <a:srgbClr val="86AF49"/>
                      </a:solidFill>
                      <a:prstDash val="solid"/>
                    </a:lnR>
                    <a:lnT w="28575">
                      <a:solidFill>
                        <a:srgbClr val="86AF49"/>
                      </a:solidFill>
                      <a:prstDash val="solid"/>
                    </a:lnT>
                    <a:lnB w="28575">
                      <a:solidFill>
                        <a:srgbClr val="86AF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725938"/>
                  </a:ext>
                </a:extLst>
              </a:tr>
              <a:tr h="22669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Delivery Group</a:t>
                      </a:r>
                    </a:p>
                  </a:txBody>
                  <a:tcPr marL="9525" marR="9525" marT="9525" marB="0" anchor="ctr">
                    <a:lnL w="28575">
                      <a:solidFill>
                        <a:srgbClr val="86AF49"/>
                      </a:solidFill>
                      <a:prstDash val="solid"/>
                    </a:lnL>
                    <a:lnR w="28575">
                      <a:solidFill>
                        <a:srgbClr val="86AF49"/>
                      </a:solidFill>
                      <a:prstDash val="solid"/>
                    </a:lnR>
                    <a:lnT w="28575">
                      <a:solidFill>
                        <a:srgbClr val="86AF49"/>
                      </a:solidFill>
                      <a:prstDash val="solid"/>
                    </a:lnT>
                    <a:lnB w="28575">
                      <a:solidFill>
                        <a:srgbClr val="86AF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4786602"/>
                  </a:ext>
                </a:extLst>
              </a:tr>
              <a:tr h="22606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2 Catalina Approach</a:t>
                      </a:r>
                    </a:p>
                  </a:txBody>
                  <a:tcPr marL="9525" marR="9525" marT="9525" marB="0" anchor="ctr">
                    <a:lnL w="28575">
                      <a:solidFill>
                        <a:srgbClr val="86AF49"/>
                      </a:solidFill>
                      <a:prstDash val="solid"/>
                    </a:lnL>
                    <a:lnR w="28575">
                      <a:solidFill>
                        <a:srgbClr val="86AF49"/>
                      </a:solidFill>
                      <a:prstDash val="solid"/>
                    </a:lnR>
                    <a:lnT w="28575">
                      <a:solidFill>
                        <a:srgbClr val="86AF49"/>
                      </a:solidFill>
                      <a:prstDash val="solid"/>
                    </a:lnT>
                    <a:lnB w="28575">
                      <a:solidFill>
                        <a:srgbClr val="86AF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425457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Omega South</a:t>
                      </a:r>
                    </a:p>
                  </a:txBody>
                  <a:tcPr marL="9525" marR="9525" marT="9525" marB="0" anchor="ctr">
                    <a:lnL w="28575">
                      <a:solidFill>
                        <a:srgbClr val="86AF49"/>
                      </a:solidFill>
                      <a:prstDash val="solid"/>
                    </a:lnL>
                    <a:lnR w="28575">
                      <a:solidFill>
                        <a:srgbClr val="86AF49"/>
                      </a:solidFill>
                      <a:prstDash val="solid"/>
                    </a:lnR>
                    <a:lnT w="28575">
                      <a:solidFill>
                        <a:srgbClr val="86AF49"/>
                      </a:solidFill>
                      <a:prstDash val="solid"/>
                    </a:lnT>
                    <a:lnB w="28575">
                      <a:solidFill>
                        <a:srgbClr val="86AF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270836"/>
                  </a:ext>
                </a:extLst>
              </a:tr>
              <a:tr h="29146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Warrington</a:t>
                      </a:r>
                    </a:p>
                  </a:txBody>
                  <a:tcPr marL="9525" marR="9525" marT="9525" marB="0" anchor="ctr">
                    <a:lnL w="28575">
                      <a:solidFill>
                        <a:srgbClr val="86AF49"/>
                      </a:solidFill>
                      <a:prstDash val="solid"/>
                    </a:lnL>
                    <a:lnR w="28575">
                      <a:solidFill>
                        <a:srgbClr val="86AF49"/>
                      </a:solidFill>
                      <a:prstDash val="solid"/>
                    </a:lnR>
                    <a:lnT w="28575">
                      <a:solidFill>
                        <a:srgbClr val="86AF49"/>
                      </a:solidFill>
                      <a:prstDash val="solid"/>
                    </a:lnT>
                    <a:lnB w="28575">
                      <a:solidFill>
                        <a:srgbClr val="86AF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0955367"/>
                  </a:ext>
                </a:extLst>
              </a:tr>
              <a:tr h="22352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WA5 3UY</a:t>
                      </a:r>
                    </a:p>
                  </a:txBody>
                  <a:tcPr marL="9525" marR="9525" marT="9525" marB="0" anchor="ctr">
                    <a:lnL w="28575">
                      <a:solidFill>
                        <a:srgbClr val="86AF49"/>
                      </a:solidFill>
                      <a:prstDash val="solid"/>
                    </a:lnL>
                    <a:lnR w="28575">
                      <a:solidFill>
                        <a:srgbClr val="86AF49"/>
                      </a:solidFill>
                      <a:prstDash val="solid"/>
                    </a:lnR>
                    <a:lnT w="28575">
                      <a:solidFill>
                        <a:srgbClr val="86AF49"/>
                      </a:solidFill>
                      <a:prstDash val="solid"/>
                    </a:lnT>
                    <a:lnB w="28575">
                      <a:solidFill>
                        <a:srgbClr val="86AF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575025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1008</Words>
  <Application>Microsoft Office PowerPoint</Application>
  <PresentationFormat>On-screen Show (4:3)</PresentationFormat>
  <Paragraphs>80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Lucida Sans</vt:lpstr>
      <vt:lpstr>Tahoma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Wood</dc:creator>
  <cp:lastModifiedBy>Justine Rowe</cp:lastModifiedBy>
  <cp:revision>1</cp:revision>
  <dcterms:created xsi:type="dcterms:W3CDTF">2022-01-25T18:09:42Z</dcterms:created>
  <dcterms:modified xsi:type="dcterms:W3CDTF">2022-01-25T18:12:19Z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2019-05-10T00:00:00Z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2022-01-25T00:00:00Z</vt:filetime>
  </property>
</Properties>
</file>