
<file path=[Content_Types].xml><?xml version="1.0" encoding="utf-8"?>
<Types xmlns="http://schemas.openxmlformats.org/package/2006/content-types">
  <Default Extension="emf" ContentType="image/x-emf"/>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p:cViewPr varScale="1">
        <p:scale>
          <a:sx n="84" d="100"/>
          <a:sy n="84" d="100"/>
        </p:scale>
        <p:origin x="3030"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350" y="2834640"/>
            <a:ext cx="5829300" cy="19202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28700" y="5120640"/>
            <a:ext cx="4800600" cy="2286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1/25/2022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1/25/2022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42900" y="2103120"/>
            <a:ext cx="298323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531870" y="2103120"/>
            <a:ext cx="2983230" cy="603504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1/25/2022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1/25/2022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1/25/2022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42900" y="365760"/>
            <a:ext cx="6172200" cy="146304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42900" y="2103120"/>
            <a:ext cx="617220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331720" y="8503920"/>
            <a:ext cx="2194560" cy="4572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42900" y="8503920"/>
            <a:ext cx="1577340" cy="4572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1/25/2022</a:t>
            </a:fld>
            <a:endParaRPr lang="en-US"/>
          </a:p>
        </p:txBody>
      </p:sp>
      <p:sp>
        <p:nvSpPr>
          <p:cNvPr id="6" name="Holder 6"/>
          <p:cNvSpPr>
            <a:spLocks noGrp="1"/>
          </p:cNvSpPr>
          <p:nvPr>
            <p:ph type="sldNum" sz="quarter" idx="7"/>
          </p:nvPr>
        </p:nvSpPr>
        <p:spPr>
          <a:xfrm>
            <a:off x="4937760" y="8503920"/>
            <a:ext cx="1577340" cy="4572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hyperlink" Target="mailto:PDFseeds@thedeliverygroup.co.uk" TargetMode="External"/><Relationship Id="rId2" Type="http://schemas.openxmlformats.org/officeDocument/2006/relationships/hyperlink" Target="http://www.thedeliverygroup.co.uk/" TargetMode="External"/><Relationship Id="rId1" Type="http://schemas.openxmlformats.org/officeDocument/2006/relationships/slideLayout" Target="../slideLayouts/slideLayout5.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hyperlink" Target="mailto:ucid@thedeliverygroup.co.uk" TargetMode="External"/><Relationship Id="rId2" Type="http://schemas.openxmlformats.org/officeDocument/2006/relationships/hyperlink" Target="http://www.thedeliverygroup.co.uk/" TargetMode="External"/><Relationship Id="rId1" Type="http://schemas.openxmlformats.org/officeDocument/2006/relationships/slideLayout" Target="../slideLayouts/slideLayout5.xml"/><Relationship Id="rId6" Type="http://schemas.openxmlformats.org/officeDocument/2006/relationships/image" Target="../media/image5.jp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37439" y="8699731"/>
            <a:ext cx="6322060" cy="172720"/>
          </a:xfrm>
          <a:prstGeom prst="rect">
            <a:avLst/>
          </a:prstGeom>
        </p:spPr>
        <p:txBody>
          <a:bodyPr vert="horz" wrap="square" lIns="0" tIns="8255" rIns="0" bIns="0" rtlCol="0">
            <a:spAutoFit/>
          </a:bodyPr>
          <a:lstStyle/>
          <a:p>
            <a:pPr>
              <a:lnSpc>
                <a:spcPct val="100000"/>
              </a:lnSpc>
              <a:spcBef>
                <a:spcPts val="65"/>
              </a:spcBef>
              <a:tabLst>
                <a:tab pos="4255135" algn="l"/>
              </a:tabLst>
            </a:pPr>
            <a:r>
              <a:rPr sz="1000" spc="-20" dirty="0">
                <a:solidFill>
                  <a:srgbClr val="FFFFFF"/>
                </a:solidFill>
                <a:latin typeface="Lucida Sans"/>
                <a:cs typeface="Lucida Sans"/>
                <a:hlinkClick r:id="rId2"/>
              </a:rPr>
              <a:t>www.the</a:t>
            </a:r>
            <a:r>
              <a:rPr sz="1000" b="1" spc="-20" dirty="0">
                <a:solidFill>
                  <a:srgbClr val="FFFFFF"/>
                </a:solidFill>
                <a:latin typeface="Tahoma"/>
                <a:cs typeface="Tahoma"/>
                <a:hlinkClick r:id="rId2"/>
              </a:rPr>
              <a:t>delivery</a:t>
            </a:r>
            <a:r>
              <a:rPr sz="1000" spc="-20" dirty="0">
                <a:solidFill>
                  <a:srgbClr val="FFFFFF"/>
                </a:solidFill>
                <a:latin typeface="Lucida Sans"/>
                <a:cs typeface="Lucida Sans"/>
                <a:hlinkClick r:id="rId2"/>
              </a:rPr>
              <a:t>group.co.uk</a:t>
            </a:r>
            <a:r>
              <a:rPr sz="1000" spc="-20" dirty="0">
                <a:solidFill>
                  <a:srgbClr val="FFFFFF"/>
                </a:solidFill>
                <a:latin typeface="Lucida Sans"/>
                <a:cs typeface="Lucida Sans"/>
              </a:rPr>
              <a:t>	</a:t>
            </a:r>
            <a:r>
              <a:rPr sz="1000" spc="20" dirty="0">
                <a:solidFill>
                  <a:srgbClr val="FFFFFF"/>
                </a:solidFill>
                <a:latin typeface="Tahoma"/>
                <a:cs typeface="Tahoma"/>
              </a:rPr>
              <a:t>People</a:t>
            </a:r>
            <a:r>
              <a:rPr sz="1000" spc="-30" dirty="0">
                <a:solidFill>
                  <a:srgbClr val="FFFFFF"/>
                </a:solidFill>
                <a:latin typeface="Tahoma"/>
                <a:cs typeface="Tahoma"/>
              </a:rPr>
              <a:t> </a:t>
            </a:r>
            <a:r>
              <a:rPr sz="1000" spc="155" dirty="0">
                <a:solidFill>
                  <a:srgbClr val="86AF49"/>
                </a:solidFill>
                <a:latin typeface="Tahoma"/>
                <a:cs typeface="Tahoma"/>
              </a:rPr>
              <a:t>|</a:t>
            </a:r>
            <a:r>
              <a:rPr sz="1000" spc="-40" dirty="0">
                <a:solidFill>
                  <a:srgbClr val="86AF49"/>
                </a:solidFill>
                <a:latin typeface="Tahoma"/>
                <a:cs typeface="Tahoma"/>
              </a:rPr>
              <a:t> </a:t>
            </a:r>
            <a:r>
              <a:rPr sz="1000" spc="15" dirty="0">
                <a:solidFill>
                  <a:srgbClr val="FFFFFF"/>
                </a:solidFill>
                <a:latin typeface="Tahoma"/>
                <a:cs typeface="Tahoma"/>
              </a:rPr>
              <a:t>Partnership</a:t>
            </a:r>
            <a:r>
              <a:rPr sz="1000" spc="-35" dirty="0">
                <a:solidFill>
                  <a:srgbClr val="FFFFFF"/>
                </a:solidFill>
                <a:latin typeface="Tahoma"/>
                <a:cs typeface="Tahoma"/>
              </a:rPr>
              <a:t> </a:t>
            </a:r>
            <a:r>
              <a:rPr sz="1000" spc="155" dirty="0">
                <a:solidFill>
                  <a:srgbClr val="86AF49"/>
                </a:solidFill>
                <a:latin typeface="Tahoma"/>
                <a:cs typeface="Tahoma"/>
              </a:rPr>
              <a:t>|</a:t>
            </a:r>
            <a:r>
              <a:rPr sz="1000" spc="-40" dirty="0">
                <a:solidFill>
                  <a:srgbClr val="86AF49"/>
                </a:solidFill>
                <a:latin typeface="Tahoma"/>
                <a:cs typeface="Tahoma"/>
              </a:rPr>
              <a:t> </a:t>
            </a:r>
            <a:r>
              <a:rPr sz="1000" spc="15" dirty="0">
                <a:solidFill>
                  <a:srgbClr val="FFFFFF"/>
                </a:solidFill>
                <a:latin typeface="Tahoma"/>
                <a:cs typeface="Tahoma"/>
              </a:rPr>
              <a:t>Performance</a:t>
            </a:r>
            <a:endParaRPr sz="1000">
              <a:latin typeface="Tahoma"/>
              <a:cs typeface="Tahoma"/>
            </a:endParaRPr>
          </a:p>
        </p:txBody>
      </p:sp>
      <p:grpSp>
        <p:nvGrpSpPr>
          <p:cNvPr id="3" name="object 3"/>
          <p:cNvGrpSpPr/>
          <p:nvPr/>
        </p:nvGrpSpPr>
        <p:grpSpPr>
          <a:xfrm>
            <a:off x="6350" y="-3810"/>
            <a:ext cx="6851650" cy="1187450"/>
            <a:chOff x="0" y="2"/>
            <a:chExt cx="6851650" cy="1187450"/>
          </a:xfrm>
        </p:grpSpPr>
        <p:pic>
          <p:nvPicPr>
            <p:cNvPr id="4" name="object 4"/>
            <p:cNvPicPr/>
            <p:nvPr/>
          </p:nvPicPr>
          <p:blipFill>
            <a:blip r:embed="rId3" cstate="print"/>
            <a:stretch>
              <a:fillRect/>
            </a:stretch>
          </p:blipFill>
          <p:spPr>
            <a:xfrm>
              <a:off x="4893564" y="2"/>
              <a:ext cx="1957936" cy="1187190"/>
            </a:xfrm>
            <a:prstGeom prst="rect">
              <a:avLst/>
            </a:prstGeom>
          </p:spPr>
        </p:pic>
        <p:pic>
          <p:nvPicPr>
            <p:cNvPr id="5" name="object 5"/>
            <p:cNvPicPr/>
            <p:nvPr/>
          </p:nvPicPr>
          <p:blipFill>
            <a:blip r:embed="rId4" cstate="print"/>
            <a:stretch>
              <a:fillRect/>
            </a:stretch>
          </p:blipFill>
          <p:spPr>
            <a:xfrm>
              <a:off x="0" y="2"/>
              <a:ext cx="5102440" cy="1187190"/>
            </a:xfrm>
            <a:prstGeom prst="rect">
              <a:avLst/>
            </a:prstGeom>
          </p:spPr>
        </p:pic>
        <p:pic>
          <p:nvPicPr>
            <p:cNvPr id="6" name="object 6"/>
            <p:cNvPicPr/>
            <p:nvPr/>
          </p:nvPicPr>
          <p:blipFill>
            <a:blip r:embed="rId5" cstate="print"/>
            <a:stretch>
              <a:fillRect/>
            </a:stretch>
          </p:blipFill>
          <p:spPr>
            <a:xfrm>
              <a:off x="298704" y="257556"/>
              <a:ext cx="2039112" cy="562355"/>
            </a:xfrm>
            <a:prstGeom prst="rect">
              <a:avLst/>
            </a:prstGeom>
          </p:spPr>
        </p:pic>
        <p:sp>
          <p:nvSpPr>
            <p:cNvPr id="7" name="object 7"/>
            <p:cNvSpPr/>
            <p:nvPr/>
          </p:nvSpPr>
          <p:spPr>
            <a:xfrm>
              <a:off x="2719577" y="258317"/>
              <a:ext cx="5080" cy="554990"/>
            </a:xfrm>
            <a:custGeom>
              <a:avLst/>
              <a:gdLst/>
              <a:ahLst/>
              <a:cxnLst/>
              <a:rect l="l" t="t" r="r" b="b"/>
              <a:pathLst>
                <a:path w="5080" h="554990">
                  <a:moveTo>
                    <a:pt x="0" y="0"/>
                  </a:moveTo>
                  <a:lnTo>
                    <a:pt x="4826" y="554482"/>
                  </a:lnTo>
                </a:path>
              </a:pathLst>
            </a:custGeom>
            <a:ln w="19812">
              <a:solidFill>
                <a:srgbClr val="7E7D73"/>
              </a:solidFill>
            </a:ln>
          </p:spPr>
          <p:txBody>
            <a:bodyPr wrap="square" lIns="0" tIns="0" rIns="0" bIns="0" rtlCol="0"/>
            <a:lstStyle/>
            <a:p>
              <a:endParaRPr/>
            </a:p>
          </p:txBody>
        </p:sp>
        <p:pic>
          <p:nvPicPr>
            <p:cNvPr id="8" name="object 8"/>
            <p:cNvPicPr/>
            <p:nvPr/>
          </p:nvPicPr>
          <p:blipFill>
            <a:blip r:embed="rId3" cstate="print"/>
            <a:stretch>
              <a:fillRect/>
            </a:stretch>
          </p:blipFill>
          <p:spPr>
            <a:xfrm>
              <a:off x="4893564" y="2"/>
              <a:ext cx="1957936" cy="1187190"/>
            </a:xfrm>
            <a:prstGeom prst="rect">
              <a:avLst/>
            </a:prstGeom>
          </p:spPr>
        </p:pic>
        <p:pic>
          <p:nvPicPr>
            <p:cNvPr id="9" name="object 9"/>
            <p:cNvPicPr/>
            <p:nvPr/>
          </p:nvPicPr>
          <p:blipFill>
            <a:blip r:embed="rId4" cstate="print"/>
            <a:stretch>
              <a:fillRect/>
            </a:stretch>
          </p:blipFill>
          <p:spPr>
            <a:xfrm>
              <a:off x="0" y="2"/>
              <a:ext cx="5102440" cy="1187190"/>
            </a:xfrm>
            <a:prstGeom prst="rect">
              <a:avLst/>
            </a:prstGeom>
          </p:spPr>
        </p:pic>
        <p:pic>
          <p:nvPicPr>
            <p:cNvPr id="10" name="object 10"/>
            <p:cNvPicPr/>
            <p:nvPr/>
          </p:nvPicPr>
          <p:blipFill>
            <a:blip r:embed="rId5" cstate="print"/>
            <a:stretch>
              <a:fillRect/>
            </a:stretch>
          </p:blipFill>
          <p:spPr>
            <a:xfrm>
              <a:off x="298704" y="257556"/>
              <a:ext cx="2039112" cy="562355"/>
            </a:xfrm>
            <a:prstGeom prst="rect">
              <a:avLst/>
            </a:prstGeom>
          </p:spPr>
        </p:pic>
        <p:sp>
          <p:nvSpPr>
            <p:cNvPr id="11" name="object 11"/>
            <p:cNvSpPr/>
            <p:nvPr/>
          </p:nvSpPr>
          <p:spPr>
            <a:xfrm>
              <a:off x="2719577" y="258317"/>
              <a:ext cx="5080" cy="554990"/>
            </a:xfrm>
            <a:custGeom>
              <a:avLst/>
              <a:gdLst/>
              <a:ahLst/>
              <a:cxnLst/>
              <a:rect l="l" t="t" r="r" b="b"/>
              <a:pathLst>
                <a:path w="5080" h="554990">
                  <a:moveTo>
                    <a:pt x="0" y="0"/>
                  </a:moveTo>
                  <a:lnTo>
                    <a:pt x="4826" y="554482"/>
                  </a:lnTo>
                </a:path>
              </a:pathLst>
            </a:custGeom>
            <a:ln w="19812">
              <a:solidFill>
                <a:srgbClr val="7E7D73"/>
              </a:solidFill>
            </a:ln>
          </p:spPr>
          <p:txBody>
            <a:bodyPr wrap="square" lIns="0" tIns="0" rIns="0" bIns="0" rtlCol="0"/>
            <a:lstStyle/>
            <a:p>
              <a:endParaRPr/>
            </a:p>
          </p:txBody>
        </p:sp>
      </p:grpSp>
      <p:sp>
        <p:nvSpPr>
          <p:cNvPr id="12" name="object 12"/>
          <p:cNvSpPr txBox="1"/>
          <p:nvPr/>
        </p:nvSpPr>
        <p:spPr>
          <a:xfrm>
            <a:off x="2896070" y="177597"/>
            <a:ext cx="3297174" cy="754053"/>
          </a:xfrm>
          <a:prstGeom prst="rect">
            <a:avLst/>
          </a:prstGeom>
        </p:spPr>
        <p:txBody>
          <a:bodyPr vert="horz" wrap="square" lIns="0" tIns="43815" rIns="0" bIns="0" rtlCol="0">
            <a:spAutoFit/>
          </a:bodyPr>
          <a:lstStyle/>
          <a:p>
            <a:pPr marL="12700" marR="5080">
              <a:lnSpc>
                <a:spcPts val="1939"/>
              </a:lnSpc>
              <a:spcBef>
                <a:spcPts val="345"/>
              </a:spcBef>
            </a:pPr>
            <a:r>
              <a:rPr sz="1400" b="1" spc="-114" dirty="0">
                <a:solidFill>
                  <a:srgbClr val="7E7D73"/>
                </a:solidFill>
                <a:latin typeface="Lucida Sans"/>
                <a:cs typeface="Lucida Sans"/>
              </a:rPr>
              <a:t>A</a:t>
            </a:r>
            <a:r>
              <a:rPr sz="1400" b="1" spc="-110" dirty="0">
                <a:solidFill>
                  <a:srgbClr val="7E7D73"/>
                </a:solidFill>
                <a:latin typeface="Lucida Sans"/>
                <a:cs typeface="Lucida Sans"/>
              </a:rPr>
              <a:t>d</a:t>
            </a:r>
            <a:r>
              <a:rPr sz="1400" b="1" spc="-85" dirty="0">
                <a:solidFill>
                  <a:srgbClr val="7E7D73"/>
                </a:solidFill>
                <a:latin typeface="Lucida Sans"/>
                <a:cs typeface="Lucida Sans"/>
              </a:rPr>
              <a:t>d</a:t>
            </a:r>
            <a:r>
              <a:rPr sz="1400" b="1" spc="-105" dirty="0">
                <a:solidFill>
                  <a:srgbClr val="7E7D73"/>
                </a:solidFill>
                <a:latin typeface="Lucida Sans"/>
                <a:cs typeface="Lucida Sans"/>
              </a:rPr>
              <a:t>ing </a:t>
            </a:r>
            <a:r>
              <a:rPr sz="1400" b="1" spc="-45" dirty="0">
                <a:solidFill>
                  <a:srgbClr val="7E7D73"/>
                </a:solidFill>
                <a:latin typeface="Lucida Sans"/>
                <a:cs typeface="Lucida Sans"/>
              </a:rPr>
              <a:t>S</a:t>
            </a:r>
            <a:r>
              <a:rPr sz="1400" b="1" spc="-25" dirty="0">
                <a:solidFill>
                  <a:srgbClr val="7E7D73"/>
                </a:solidFill>
                <a:latin typeface="Lucida Sans"/>
                <a:cs typeface="Lucida Sans"/>
              </a:rPr>
              <a:t>e</a:t>
            </a:r>
            <a:r>
              <a:rPr sz="1400" b="1" spc="-30" dirty="0">
                <a:solidFill>
                  <a:srgbClr val="7E7D73"/>
                </a:solidFill>
                <a:latin typeface="Lucida Sans"/>
                <a:cs typeface="Lucida Sans"/>
              </a:rPr>
              <a:t>e</a:t>
            </a:r>
            <a:r>
              <a:rPr sz="1400" b="1" spc="-85" dirty="0">
                <a:solidFill>
                  <a:srgbClr val="7E7D73"/>
                </a:solidFill>
                <a:latin typeface="Lucida Sans"/>
                <a:cs typeface="Lucida Sans"/>
              </a:rPr>
              <a:t>d</a:t>
            </a:r>
            <a:r>
              <a:rPr sz="1400" b="1" spc="-55" dirty="0">
                <a:solidFill>
                  <a:srgbClr val="7E7D73"/>
                </a:solidFill>
                <a:latin typeface="Lucida Sans"/>
                <a:cs typeface="Lucida Sans"/>
              </a:rPr>
              <a:t>s,</a:t>
            </a:r>
            <a:r>
              <a:rPr sz="1400" b="1" spc="-100" dirty="0">
                <a:solidFill>
                  <a:srgbClr val="7E7D73"/>
                </a:solidFill>
                <a:latin typeface="Lucida Sans"/>
                <a:cs typeface="Lucida Sans"/>
              </a:rPr>
              <a:t> </a:t>
            </a:r>
            <a:r>
              <a:rPr sz="1400" b="1" spc="-95" dirty="0">
                <a:solidFill>
                  <a:srgbClr val="7E7D73"/>
                </a:solidFill>
                <a:latin typeface="Lucida Sans"/>
                <a:cs typeface="Lucida Sans"/>
              </a:rPr>
              <a:t>UCID</a:t>
            </a:r>
            <a:r>
              <a:rPr sz="1400" b="1" spc="-90" dirty="0">
                <a:solidFill>
                  <a:srgbClr val="7E7D73"/>
                </a:solidFill>
                <a:latin typeface="Lucida Sans"/>
                <a:cs typeface="Lucida Sans"/>
              </a:rPr>
              <a:t>’</a:t>
            </a:r>
            <a:r>
              <a:rPr sz="1400" b="1" spc="-145" dirty="0">
                <a:solidFill>
                  <a:srgbClr val="7E7D73"/>
                </a:solidFill>
                <a:latin typeface="Lucida Sans"/>
                <a:cs typeface="Lucida Sans"/>
              </a:rPr>
              <a:t>s</a:t>
            </a:r>
            <a:r>
              <a:rPr sz="1400" b="1" spc="-120" dirty="0">
                <a:solidFill>
                  <a:srgbClr val="7E7D73"/>
                </a:solidFill>
                <a:latin typeface="Lucida Sans"/>
                <a:cs typeface="Lucida Sans"/>
              </a:rPr>
              <a:t> </a:t>
            </a:r>
            <a:r>
              <a:rPr sz="1400" b="1" spc="-5" dirty="0">
                <a:solidFill>
                  <a:srgbClr val="7E7D73"/>
                </a:solidFill>
                <a:latin typeface="Lucida Sans"/>
                <a:cs typeface="Lucida Sans"/>
              </a:rPr>
              <a:t>&amp;  </a:t>
            </a:r>
            <a:r>
              <a:rPr sz="1400" b="1" spc="15" dirty="0">
                <a:solidFill>
                  <a:srgbClr val="7E7D73"/>
                </a:solidFill>
                <a:latin typeface="Lucida Sans"/>
                <a:cs typeface="Lucida Sans"/>
              </a:rPr>
              <a:t>M</a:t>
            </a:r>
            <a:r>
              <a:rPr sz="1400" b="1" spc="-85" dirty="0">
                <a:solidFill>
                  <a:srgbClr val="7E7D73"/>
                </a:solidFill>
                <a:latin typeface="Lucida Sans"/>
                <a:cs typeface="Lucida Sans"/>
              </a:rPr>
              <a:t>ailin</a:t>
            </a:r>
            <a:r>
              <a:rPr sz="1400" b="1" spc="-114" dirty="0">
                <a:solidFill>
                  <a:srgbClr val="7E7D73"/>
                </a:solidFill>
                <a:latin typeface="Lucida Sans"/>
                <a:cs typeface="Lucida Sans"/>
              </a:rPr>
              <a:t>g</a:t>
            </a:r>
            <a:r>
              <a:rPr sz="1400" b="1" spc="-110" dirty="0">
                <a:solidFill>
                  <a:srgbClr val="7E7D73"/>
                </a:solidFill>
                <a:latin typeface="Lucida Sans"/>
                <a:cs typeface="Lucida Sans"/>
              </a:rPr>
              <a:t> </a:t>
            </a:r>
            <a:r>
              <a:rPr sz="1400" b="1" spc="-65" dirty="0">
                <a:solidFill>
                  <a:srgbClr val="7E7D73"/>
                </a:solidFill>
                <a:latin typeface="Lucida Sans"/>
                <a:cs typeface="Lucida Sans"/>
              </a:rPr>
              <a:t>R</a:t>
            </a:r>
            <a:r>
              <a:rPr sz="1400" b="1" spc="-60" dirty="0">
                <a:solidFill>
                  <a:srgbClr val="7E7D73"/>
                </a:solidFill>
                <a:latin typeface="Lucida Sans"/>
                <a:cs typeface="Lucida Sans"/>
              </a:rPr>
              <a:t>e</a:t>
            </a:r>
            <a:r>
              <a:rPr sz="1400" b="1" spc="-50" dirty="0">
                <a:solidFill>
                  <a:srgbClr val="7E7D73"/>
                </a:solidFill>
                <a:latin typeface="Lucida Sans"/>
                <a:cs typeface="Lucida Sans"/>
              </a:rPr>
              <a:t>f</a:t>
            </a:r>
            <a:r>
              <a:rPr sz="1400" b="1" spc="-80" dirty="0">
                <a:solidFill>
                  <a:srgbClr val="7E7D73"/>
                </a:solidFill>
                <a:latin typeface="Lucida Sans"/>
                <a:cs typeface="Lucida Sans"/>
              </a:rPr>
              <a:t>er</a:t>
            </a:r>
            <a:r>
              <a:rPr sz="1400" b="1" spc="-35" dirty="0">
                <a:solidFill>
                  <a:srgbClr val="7E7D73"/>
                </a:solidFill>
                <a:latin typeface="Lucida Sans"/>
                <a:cs typeface="Lucida Sans"/>
              </a:rPr>
              <a:t>e</a:t>
            </a:r>
            <a:r>
              <a:rPr sz="1400" b="1" spc="-45" dirty="0">
                <a:solidFill>
                  <a:srgbClr val="7E7D73"/>
                </a:solidFill>
                <a:latin typeface="Lucida Sans"/>
                <a:cs typeface="Lucida Sans"/>
              </a:rPr>
              <a:t>n</a:t>
            </a:r>
            <a:r>
              <a:rPr sz="1400" b="1" spc="-50" dirty="0">
                <a:solidFill>
                  <a:srgbClr val="7E7D73"/>
                </a:solidFill>
                <a:latin typeface="Lucida Sans"/>
                <a:cs typeface="Lucida Sans"/>
              </a:rPr>
              <a:t>c</a:t>
            </a:r>
            <a:r>
              <a:rPr sz="1400" b="1" spc="-55" dirty="0">
                <a:solidFill>
                  <a:srgbClr val="7E7D73"/>
                </a:solidFill>
                <a:latin typeface="Lucida Sans"/>
                <a:cs typeface="Lucida Sans"/>
              </a:rPr>
              <a:t>e</a:t>
            </a:r>
            <a:r>
              <a:rPr sz="1400" b="1" spc="-145" dirty="0">
                <a:solidFill>
                  <a:srgbClr val="7E7D73"/>
                </a:solidFill>
                <a:latin typeface="Lucida Sans"/>
                <a:cs typeface="Lucida Sans"/>
              </a:rPr>
              <a:t>s</a:t>
            </a:r>
            <a:r>
              <a:rPr sz="1400" b="1" spc="-110" dirty="0">
                <a:solidFill>
                  <a:srgbClr val="7E7D73"/>
                </a:solidFill>
                <a:latin typeface="Lucida Sans"/>
                <a:cs typeface="Lucida Sans"/>
              </a:rPr>
              <a:t> </a:t>
            </a:r>
            <a:r>
              <a:rPr sz="1400" b="1" spc="-100" dirty="0">
                <a:solidFill>
                  <a:srgbClr val="7E7D73"/>
                </a:solidFill>
                <a:latin typeface="Lucida Sans"/>
                <a:cs typeface="Lucida Sans"/>
              </a:rPr>
              <a:t>f</a:t>
            </a:r>
            <a:r>
              <a:rPr sz="1400" b="1" spc="-40" dirty="0">
                <a:solidFill>
                  <a:srgbClr val="7E7D73"/>
                </a:solidFill>
                <a:latin typeface="Lucida Sans"/>
                <a:cs typeface="Lucida Sans"/>
              </a:rPr>
              <a:t>or  </a:t>
            </a:r>
            <a:r>
              <a:rPr sz="1400" b="1" spc="-114" dirty="0">
                <a:solidFill>
                  <a:srgbClr val="7E7D73"/>
                </a:solidFill>
                <a:latin typeface="Lucida Sans"/>
                <a:cs typeface="Lucida Sans"/>
              </a:rPr>
              <a:t>A</a:t>
            </a:r>
            <a:r>
              <a:rPr sz="1400" b="1" spc="-110" dirty="0">
                <a:solidFill>
                  <a:srgbClr val="7E7D73"/>
                </a:solidFill>
                <a:latin typeface="Lucida Sans"/>
                <a:cs typeface="Lucida Sans"/>
              </a:rPr>
              <a:t>d</a:t>
            </a:r>
            <a:r>
              <a:rPr sz="1400" b="1" spc="-70" dirty="0">
                <a:solidFill>
                  <a:srgbClr val="7E7D73"/>
                </a:solidFill>
                <a:latin typeface="Lucida Sans"/>
                <a:cs typeface="Lucida Sans"/>
              </a:rPr>
              <a:t>v</a:t>
            </a:r>
            <a:r>
              <a:rPr sz="1400" b="1" spc="-75" dirty="0">
                <a:solidFill>
                  <a:srgbClr val="7E7D73"/>
                </a:solidFill>
                <a:latin typeface="Lucida Sans"/>
                <a:cs typeface="Lucida Sans"/>
              </a:rPr>
              <a:t>e</a:t>
            </a:r>
            <a:r>
              <a:rPr sz="1400" b="1" spc="-60" dirty="0">
                <a:solidFill>
                  <a:srgbClr val="7E7D73"/>
                </a:solidFill>
                <a:latin typeface="Lucida Sans"/>
                <a:cs typeface="Lucida Sans"/>
              </a:rPr>
              <a:t>rt</a:t>
            </a:r>
            <a:r>
              <a:rPr sz="1400" b="1" spc="-40" dirty="0">
                <a:solidFill>
                  <a:srgbClr val="7E7D73"/>
                </a:solidFill>
                <a:latin typeface="Lucida Sans"/>
                <a:cs typeface="Lucida Sans"/>
              </a:rPr>
              <a:t>i</a:t>
            </a:r>
            <a:r>
              <a:rPr sz="1400" b="1" spc="-114" dirty="0">
                <a:solidFill>
                  <a:srgbClr val="7E7D73"/>
                </a:solidFill>
                <a:latin typeface="Lucida Sans"/>
                <a:cs typeface="Lucida Sans"/>
              </a:rPr>
              <a:t>sing </a:t>
            </a:r>
            <a:r>
              <a:rPr sz="1400" b="1" spc="15" dirty="0">
                <a:solidFill>
                  <a:srgbClr val="7E7D73"/>
                </a:solidFill>
                <a:latin typeface="Lucida Sans"/>
                <a:cs typeface="Lucida Sans"/>
              </a:rPr>
              <a:t>M</a:t>
            </a:r>
            <a:r>
              <a:rPr sz="1400" b="1" spc="-75" dirty="0">
                <a:solidFill>
                  <a:srgbClr val="7E7D73"/>
                </a:solidFill>
                <a:latin typeface="Lucida Sans"/>
                <a:cs typeface="Lucida Sans"/>
              </a:rPr>
              <a:t>ai</a:t>
            </a:r>
            <a:r>
              <a:rPr sz="1400" b="1" spc="-50" dirty="0">
                <a:solidFill>
                  <a:srgbClr val="7E7D73"/>
                </a:solidFill>
                <a:latin typeface="Lucida Sans"/>
                <a:cs typeface="Lucida Sans"/>
              </a:rPr>
              <a:t>l</a:t>
            </a:r>
            <a:r>
              <a:rPr lang="en-GB" sz="1400" b="1" spc="-50" dirty="0">
                <a:solidFill>
                  <a:srgbClr val="7E7D73"/>
                </a:solidFill>
                <a:latin typeface="Lucida Sans"/>
                <a:cs typeface="Lucida Sans"/>
              </a:rPr>
              <a:t> and Partially Addressed</a:t>
            </a:r>
            <a:r>
              <a:rPr sz="1400" b="1" spc="-110" dirty="0">
                <a:solidFill>
                  <a:srgbClr val="7E7D73"/>
                </a:solidFill>
                <a:latin typeface="Lucida Sans"/>
                <a:cs typeface="Lucida Sans"/>
              </a:rPr>
              <a:t> </a:t>
            </a:r>
            <a:r>
              <a:rPr sz="1400" b="1" spc="-30" dirty="0">
                <a:solidFill>
                  <a:srgbClr val="7E7D73"/>
                </a:solidFill>
                <a:latin typeface="Lucida Sans"/>
                <a:cs typeface="Lucida Sans"/>
              </a:rPr>
              <a:t>S</a:t>
            </a:r>
            <a:r>
              <a:rPr sz="1400" b="1" spc="-40" dirty="0">
                <a:solidFill>
                  <a:srgbClr val="7E7D73"/>
                </a:solidFill>
                <a:latin typeface="Lucida Sans"/>
                <a:cs typeface="Lucida Sans"/>
              </a:rPr>
              <a:t>e</a:t>
            </a:r>
            <a:r>
              <a:rPr sz="1400" b="1" spc="-85" dirty="0">
                <a:solidFill>
                  <a:srgbClr val="7E7D73"/>
                </a:solidFill>
                <a:latin typeface="Lucida Sans"/>
                <a:cs typeface="Lucida Sans"/>
              </a:rPr>
              <a:t>rvices</a:t>
            </a:r>
            <a:r>
              <a:rPr lang="en-GB" sz="1400" b="1" spc="-85" dirty="0">
                <a:solidFill>
                  <a:srgbClr val="7E7D73"/>
                </a:solidFill>
                <a:latin typeface="Lucida Sans"/>
                <a:cs typeface="Lucida Sans"/>
              </a:rPr>
              <a:t> V1</a:t>
            </a:r>
            <a:endParaRPr sz="1400" dirty="0">
              <a:latin typeface="Lucida Sans"/>
              <a:cs typeface="Lucida Sans"/>
            </a:endParaRPr>
          </a:p>
        </p:txBody>
      </p:sp>
      <p:sp>
        <p:nvSpPr>
          <p:cNvPr id="13" name="object 13"/>
          <p:cNvSpPr txBox="1"/>
          <p:nvPr/>
        </p:nvSpPr>
        <p:spPr>
          <a:xfrm>
            <a:off x="377139" y="1465884"/>
            <a:ext cx="6082030" cy="656846"/>
          </a:xfrm>
          <a:prstGeom prst="rect">
            <a:avLst/>
          </a:prstGeom>
        </p:spPr>
        <p:txBody>
          <a:bodyPr vert="horz" wrap="square" lIns="0" tIns="12065" rIns="0" bIns="0" rtlCol="0">
            <a:spAutoFit/>
          </a:bodyPr>
          <a:lstStyle/>
          <a:p>
            <a:pPr marL="12700">
              <a:lnSpc>
                <a:spcPct val="100000"/>
              </a:lnSpc>
              <a:spcBef>
                <a:spcPts val="95"/>
              </a:spcBef>
            </a:pPr>
            <a:r>
              <a:rPr lang="en-GB" b="1" u="sng" spc="-5" dirty="0">
                <a:solidFill>
                  <a:srgbClr val="86AF49"/>
                </a:solidFill>
                <a:uFill>
                  <a:solidFill>
                    <a:srgbClr val="86AF49"/>
                  </a:solidFill>
                </a:uFill>
                <a:latin typeface="Calibri"/>
                <a:cs typeface="Calibri"/>
              </a:rPr>
              <a:t>Advertising Mail and Catalogue Mail </a:t>
            </a:r>
            <a:r>
              <a:rPr b="1" u="sng" spc="-5" dirty="0">
                <a:solidFill>
                  <a:srgbClr val="86AF49"/>
                </a:solidFill>
                <a:uFill>
                  <a:solidFill>
                    <a:srgbClr val="86AF49"/>
                  </a:solidFill>
                </a:uFill>
                <a:latin typeface="Calibri"/>
                <a:cs typeface="Calibri"/>
              </a:rPr>
              <a:t>Adding</a:t>
            </a:r>
            <a:r>
              <a:rPr b="1" u="sng" spc="-15" dirty="0">
                <a:solidFill>
                  <a:srgbClr val="86AF49"/>
                </a:solidFill>
                <a:uFill>
                  <a:solidFill>
                    <a:srgbClr val="86AF49"/>
                  </a:solidFill>
                </a:uFill>
                <a:latin typeface="Calibri"/>
                <a:cs typeface="Calibri"/>
              </a:rPr>
              <a:t> </a:t>
            </a:r>
            <a:r>
              <a:rPr b="1" u="sng" spc="-5" dirty="0">
                <a:solidFill>
                  <a:srgbClr val="86AF49"/>
                </a:solidFill>
                <a:uFill>
                  <a:solidFill>
                    <a:srgbClr val="86AF49"/>
                  </a:solidFill>
                </a:uFill>
                <a:latin typeface="Calibri"/>
                <a:cs typeface="Calibri"/>
              </a:rPr>
              <a:t>Seeds</a:t>
            </a:r>
            <a:r>
              <a:rPr b="1" u="sng" spc="-15" dirty="0">
                <a:solidFill>
                  <a:srgbClr val="86AF49"/>
                </a:solidFill>
                <a:uFill>
                  <a:solidFill>
                    <a:srgbClr val="86AF49"/>
                  </a:solidFill>
                </a:uFill>
                <a:latin typeface="Calibri"/>
                <a:cs typeface="Calibri"/>
              </a:rPr>
              <a:t> </a:t>
            </a:r>
            <a:r>
              <a:rPr b="1" u="sng" spc="-5" dirty="0">
                <a:solidFill>
                  <a:srgbClr val="86AF49"/>
                </a:solidFill>
                <a:uFill>
                  <a:solidFill>
                    <a:srgbClr val="86AF49"/>
                  </a:solidFill>
                </a:uFill>
                <a:latin typeface="Calibri"/>
                <a:cs typeface="Calibri"/>
              </a:rPr>
              <a:t>(Mandatory)</a:t>
            </a:r>
            <a:endParaRPr dirty="0">
              <a:latin typeface="Calibri"/>
              <a:cs typeface="Calibri"/>
            </a:endParaRPr>
          </a:p>
          <a:p>
            <a:pPr marL="12700" marR="5080">
              <a:lnSpc>
                <a:spcPts val="969"/>
              </a:lnSpc>
              <a:spcBef>
                <a:spcPts val="840"/>
              </a:spcBef>
            </a:pPr>
            <a:r>
              <a:rPr sz="1200" dirty="0">
                <a:latin typeface="Calibri"/>
                <a:cs typeface="Calibri"/>
              </a:rPr>
              <a:t>Initially</a:t>
            </a:r>
            <a:r>
              <a:rPr sz="1200" spc="45" dirty="0">
                <a:latin typeface="Calibri"/>
                <a:cs typeface="Calibri"/>
              </a:rPr>
              <a:t> </a:t>
            </a:r>
            <a:r>
              <a:rPr sz="1200" dirty="0">
                <a:latin typeface="Calibri"/>
                <a:cs typeface="Calibri"/>
              </a:rPr>
              <a:t>the</a:t>
            </a:r>
            <a:r>
              <a:rPr sz="1200" spc="45" dirty="0">
                <a:latin typeface="Calibri"/>
                <a:cs typeface="Calibri"/>
              </a:rPr>
              <a:t> </a:t>
            </a:r>
            <a:r>
              <a:rPr sz="1200" dirty="0">
                <a:latin typeface="Calibri"/>
                <a:cs typeface="Calibri"/>
              </a:rPr>
              <a:t>2</a:t>
            </a:r>
            <a:r>
              <a:rPr sz="1200" spc="55" dirty="0">
                <a:latin typeface="Calibri"/>
                <a:cs typeface="Calibri"/>
              </a:rPr>
              <a:t> </a:t>
            </a:r>
            <a:r>
              <a:rPr sz="1200" spc="-5" dirty="0">
                <a:latin typeface="Calibri"/>
                <a:cs typeface="Calibri"/>
              </a:rPr>
              <a:t>seed</a:t>
            </a:r>
            <a:r>
              <a:rPr sz="1200" spc="45" dirty="0">
                <a:latin typeface="Calibri"/>
                <a:cs typeface="Calibri"/>
              </a:rPr>
              <a:t> </a:t>
            </a:r>
            <a:r>
              <a:rPr sz="1200" dirty="0">
                <a:latin typeface="Calibri"/>
                <a:cs typeface="Calibri"/>
              </a:rPr>
              <a:t>addresses</a:t>
            </a:r>
            <a:r>
              <a:rPr sz="1200" spc="35" dirty="0">
                <a:latin typeface="Calibri"/>
                <a:cs typeface="Calibri"/>
              </a:rPr>
              <a:t> </a:t>
            </a:r>
            <a:r>
              <a:rPr sz="1200" spc="-5" dirty="0">
                <a:latin typeface="Calibri"/>
                <a:cs typeface="Calibri"/>
              </a:rPr>
              <a:t>below</a:t>
            </a:r>
            <a:r>
              <a:rPr sz="1200" spc="55" dirty="0">
                <a:latin typeface="Calibri"/>
                <a:cs typeface="Calibri"/>
              </a:rPr>
              <a:t> </a:t>
            </a:r>
            <a:r>
              <a:rPr sz="1200" dirty="0">
                <a:latin typeface="Calibri"/>
                <a:cs typeface="Calibri"/>
              </a:rPr>
              <a:t>must</a:t>
            </a:r>
            <a:r>
              <a:rPr sz="1200" spc="50" dirty="0">
                <a:latin typeface="Calibri"/>
                <a:cs typeface="Calibri"/>
              </a:rPr>
              <a:t> </a:t>
            </a:r>
            <a:r>
              <a:rPr sz="1200" spc="-5" dirty="0">
                <a:latin typeface="Calibri"/>
                <a:cs typeface="Calibri"/>
              </a:rPr>
              <a:t>be</a:t>
            </a:r>
            <a:r>
              <a:rPr sz="1200" spc="55" dirty="0">
                <a:latin typeface="Calibri"/>
                <a:cs typeface="Calibri"/>
              </a:rPr>
              <a:t> </a:t>
            </a:r>
            <a:r>
              <a:rPr sz="1200" dirty="0">
                <a:latin typeface="Calibri"/>
                <a:cs typeface="Calibri"/>
              </a:rPr>
              <a:t>added</a:t>
            </a:r>
            <a:r>
              <a:rPr sz="1200" spc="60" dirty="0">
                <a:latin typeface="Calibri"/>
                <a:cs typeface="Calibri"/>
              </a:rPr>
              <a:t> </a:t>
            </a:r>
            <a:r>
              <a:rPr sz="1200" spc="-5" dirty="0">
                <a:latin typeface="Calibri"/>
                <a:cs typeface="Calibri"/>
              </a:rPr>
              <a:t>into</a:t>
            </a:r>
            <a:r>
              <a:rPr sz="1200" spc="55" dirty="0">
                <a:latin typeface="Calibri"/>
                <a:cs typeface="Calibri"/>
              </a:rPr>
              <a:t> </a:t>
            </a:r>
            <a:r>
              <a:rPr sz="1200" dirty="0">
                <a:latin typeface="Calibri"/>
                <a:cs typeface="Calibri"/>
              </a:rPr>
              <a:t>the</a:t>
            </a:r>
            <a:r>
              <a:rPr sz="1200" spc="55" dirty="0">
                <a:latin typeface="Calibri"/>
                <a:cs typeface="Calibri"/>
              </a:rPr>
              <a:t> </a:t>
            </a:r>
            <a:r>
              <a:rPr sz="1200" dirty="0">
                <a:latin typeface="Calibri"/>
                <a:cs typeface="Calibri"/>
              </a:rPr>
              <a:t>raw</a:t>
            </a:r>
            <a:r>
              <a:rPr sz="1200" spc="50" dirty="0">
                <a:latin typeface="Calibri"/>
                <a:cs typeface="Calibri"/>
              </a:rPr>
              <a:t> </a:t>
            </a:r>
            <a:r>
              <a:rPr sz="1200" spc="-5" dirty="0">
                <a:latin typeface="Calibri"/>
                <a:cs typeface="Calibri"/>
              </a:rPr>
              <a:t>data</a:t>
            </a:r>
            <a:r>
              <a:rPr sz="1200" spc="65" dirty="0">
                <a:latin typeface="Calibri"/>
                <a:cs typeface="Calibri"/>
              </a:rPr>
              <a:t> </a:t>
            </a:r>
            <a:r>
              <a:rPr sz="1200" spc="-5" dirty="0">
                <a:latin typeface="Calibri"/>
                <a:cs typeface="Calibri"/>
              </a:rPr>
              <a:t>before</a:t>
            </a:r>
            <a:r>
              <a:rPr sz="1200" spc="55" dirty="0">
                <a:latin typeface="Calibri"/>
                <a:cs typeface="Calibri"/>
              </a:rPr>
              <a:t> </a:t>
            </a:r>
            <a:r>
              <a:rPr sz="1200" dirty="0">
                <a:latin typeface="Calibri"/>
                <a:cs typeface="Calibri"/>
              </a:rPr>
              <a:t>the</a:t>
            </a:r>
            <a:r>
              <a:rPr sz="1200" spc="55" dirty="0">
                <a:latin typeface="Calibri"/>
                <a:cs typeface="Calibri"/>
              </a:rPr>
              <a:t> </a:t>
            </a:r>
            <a:r>
              <a:rPr sz="1200" spc="-5" dirty="0">
                <a:latin typeface="Calibri"/>
                <a:cs typeface="Calibri"/>
              </a:rPr>
              <a:t>data</a:t>
            </a:r>
            <a:r>
              <a:rPr sz="1200" spc="60" dirty="0">
                <a:latin typeface="Calibri"/>
                <a:cs typeface="Calibri"/>
              </a:rPr>
              <a:t> </a:t>
            </a:r>
            <a:r>
              <a:rPr sz="1200" dirty="0">
                <a:latin typeface="Calibri"/>
                <a:cs typeface="Calibri"/>
              </a:rPr>
              <a:t>is</a:t>
            </a:r>
            <a:r>
              <a:rPr sz="1200" spc="60" dirty="0">
                <a:latin typeface="Calibri"/>
                <a:cs typeface="Calibri"/>
              </a:rPr>
              <a:t> </a:t>
            </a:r>
            <a:r>
              <a:rPr sz="1200" dirty="0">
                <a:latin typeface="Calibri"/>
                <a:cs typeface="Calibri"/>
              </a:rPr>
              <a:t>run</a:t>
            </a:r>
            <a:r>
              <a:rPr sz="1200" spc="50" dirty="0">
                <a:latin typeface="Calibri"/>
                <a:cs typeface="Calibri"/>
              </a:rPr>
              <a:t> </a:t>
            </a:r>
            <a:r>
              <a:rPr sz="1200" dirty="0">
                <a:latin typeface="Calibri"/>
                <a:cs typeface="Calibri"/>
              </a:rPr>
              <a:t>through</a:t>
            </a:r>
            <a:r>
              <a:rPr sz="1200" spc="55" dirty="0">
                <a:latin typeface="Calibri"/>
                <a:cs typeface="Calibri"/>
              </a:rPr>
              <a:t> </a:t>
            </a:r>
            <a:r>
              <a:rPr sz="1200" dirty="0">
                <a:latin typeface="Calibri"/>
                <a:cs typeface="Calibri"/>
              </a:rPr>
              <a:t>the</a:t>
            </a:r>
            <a:r>
              <a:rPr sz="1200" spc="50" dirty="0">
                <a:latin typeface="Calibri"/>
                <a:cs typeface="Calibri"/>
              </a:rPr>
              <a:t> </a:t>
            </a:r>
            <a:r>
              <a:rPr sz="1200" dirty="0">
                <a:latin typeface="Calibri"/>
                <a:cs typeface="Calibri"/>
              </a:rPr>
              <a:t>mail</a:t>
            </a:r>
            <a:r>
              <a:rPr sz="1200" spc="60" dirty="0">
                <a:latin typeface="Calibri"/>
                <a:cs typeface="Calibri"/>
              </a:rPr>
              <a:t> </a:t>
            </a:r>
            <a:r>
              <a:rPr sz="1200" spc="-5" dirty="0">
                <a:latin typeface="Calibri"/>
                <a:cs typeface="Calibri"/>
              </a:rPr>
              <a:t>sort software</a:t>
            </a:r>
            <a:r>
              <a:rPr sz="1200" spc="5" dirty="0">
                <a:latin typeface="Calibri"/>
                <a:cs typeface="Calibri"/>
              </a:rPr>
              <a:t> </a:t>
            </a:r>
            <a:r>
              <a:rPr sz="1200" dirty="0">
                <a:latin typeface="Calibri"/>
                <a:cs typeface="Calibri"/>
              </a:rPr>
              <a:t>so</a:t>
            </a:r>
            <a:r>
              <a:rPr sz="1200" spc="20" dirty="0">
                <a:latin typeface="Calibri"/>
                <a:cs typeface="Calibri"/>
              </a:rPr>
              <a:t> </a:t>
            </a:r>
            <a:r>
              <a:rPr sz="1200" spc="-5" dirty="0">
                <a:latin typeface="Calibri"/>
                <a:cs typeface="Calibri"/>
              </a:rPr>
              <a:t>it </a:t>
            </a:r>
            <a:r>
              <a:rPr sz="1200" dirty="0">
                <a:latin typeface="Calibri"/>
                <a:cs typeface="Calibri"/>
              </a:rPr>
              <a:t> </a:t>
            </a:r>
            <a:r>
              <a:rPr sz="1200" spc="-5" dirty="0">
                <a:latin typeface="Calibri"/>
                <a:cs typeface="Calibri"/>
              </a:rPr>
              <a:t>is</a:t>
            </a:r>
            <a:r>
              <a:rPr sz="1200" spc="20" dirty="0">
                <a:latin typeface="Calibri"/>
                <a:cs typeface="Calibri"/>
              </a:rPr>
              <a:t> </a:t>
            </a:r>
            <a:r>
              <a:rPr sz="1200" spc="-5" dirty="0">
                <a:latin typeface="Calibri"/>
                <a:cs typeface="Calibri"/>
              </a:rPr>
              <a:t>inserted</a:t>
            </a:r>
            <a:r>
              <a:rPr sz="1200" spc="15" dirty="0">
                <a:latin typeface="Calibri"/>
                <a:cs typeface="Calibri"/>
              </a:rPr>
              <a:t> </a:t>
            </a:r>
            <a:r>
              <a:rPr sz="1200" spc="-5" dirty="0">
                <a:latin typeface="Calibri"/>
                <a:cs typeface="Calibri"/>
              </a:rPr>
              <a:t>into</a:t>
            </a:r>
            <a:r>
              <a:rPr sz="1200" spc="25" dirty="0">
                <a:latin typeface="Calibri"/>
                <a:cs typeface="Calibri"/>
              </a:rPr>
              <a:t> </a:t>
            </a:r>
            <a:r>
              <a:rPr sz="1200" dirty="0">
                <a:latin typeface="Calibri"/>
                <a:cs typeface="Calibri"/>
              </a:rPr>
              <a:t>the</a:t>
            </a:r>
            <a:r>
              <a:rPr sz="1200" spc="20" dirty="0">
                <a:latin typeface="Calibri"/>
                <a:cs typeface="Calibri"/>
              </a:rPr>
              <a:t> </a:t>
            </a:r>
            <a:r>
              <a:rPr sz="1200" dirty="0">
                <a:latin typeface="Calibri"/>
                <a:cs typeface="Calibri"/>
              </a:rPr>
              <a:t>correct</a:t>
            </a:r>
            <a:r>
              <a:rPr sz="1200" spc="-5" dirty="0">
                <a:latin typeface="Calibri"/>
                <a:cs typeface="Calibri"/>
              </a:rPr>
              <a:t> </a:t>
            </a:r>
            <a:r>
              <a:rPr sz="1200" dirty="0">
                <a:latin typeface="Calibri"/>
                <a:cs typeface="Calibri"/>
              </a:rPr>
              <a:t>container appropriately.</a:t>
            </a:r>
          </a:p>
        </p:txBody>
      </p:sp>
      <p:graphicFrame>
        <p:nvGraphicFramePr>
          <p:cNvPr id="15" name="object 15"/>
          <p:cNvGraphicFramePr>
            <a:graphicFrameLocks noGrp="1"/>
          </p:cNvGraphicFramePr>
          <p:nvPr>
            <p:extLst>
              <p:ext uri="{D42A27DB-BD31-4B8C-83A1-F6EECF244321}">
                <p14:modId xmlns:p14="http://schemas.microsoft.com/office/powerpoint/2010/main" val="3027041180"/>
              </p:ext>
            </p:extLst>
          </p:nvPr>
        </p:nvGraphicFramePr>
        <p:xfrm>
          <a:off x="685734" y="2211498"/>
          <a:ext cx="2100073" cy="1349375"/>
        </p:xfrm>
        <a:graphic>
          <a:graphicData uri="http://schemas.openxmlformats.org/drawingml/2006/table">
            <a:tbl>
              <a:tblPr firstRow="1" bandRow="1">
                <a:tableStyleId>{2D5ABB26-0587-4C30-8999-92F81FD0307C}</a:tableStyleId>
              </a:tblPr>
              <a:tblGrid>
                <a:gridCol w="2100073">
                  <a:extLst>
                    <a:ext uri="{9D8B030D-6E8A-4147-A177-3AD203B41FA5}">
                      <a16:colId xmlns:a16="http://schemas.microsoft.com/office/drawing/2014/main" val="20000"/>
                    </a:ext>
                  </a:extLst>
                </a:gridCol>
              </a:tblGrid>
              <a:tr h="226060">
                <a:tc>
                  <a:txBody>
                    <a:bodyPr/>
                    <a:lstStyle/>
                    <a:p>
                      <a:pPr algn="ctr" fontAlgn="t"/>
                      <a:r>
                        <a:rPr lang="fr-FR" sz="1000" b="0" i="0" u="none" strike="noStrike" dirty="0">
                          <a:solidFill>
                            <a:srgbClr val="000000"/>
                          </a:solidFill>
                          <a:effectLst/>
                          <a:latin typeface="Calibri" panose="020F0502020204030204" pitchFamily="34" charset="0"/>
                        </a:rPr>
                        <a:t>Royal Mail </a:t>
                      </a:r>
                      <a:r>
                        <a:rPr lang="fr-FR" sz="1000" b="0" i="0" u="none" strike="noStrike" dirty="0" err="1">
                          <a:solidFill>
                            <a:srgbClr val="000000"/>
                          </a:solidFill>
                          <a:effectLst/>
                          <a:latin typeface="Calibri" panose="020F0502020204030204" pitchFamily="34" charset="0"/>
                        </a:rPr>
                        <a:t>Sample</a:t>
                      </a:r>
                      <a:r>
                        <a:rPr lang="fr-FR" sz="1000" b="0" i="0" u="none" strike="noStrike" dirty="0">
                          <a:solidFill>
                            <a:srgbClr val="000000"/>
                          </a:solidFill>
                          <a:effectLst/>
                          <a:latin typeface="Calibri" panose="020F0502020204030204" pitchFamily="34" charset="0"/>
                        </a:rPr>
                        <a:t> UCID XXXXXX- XXXX</a:t>
                      </a:r>
                    </a:p>
                  </a:txBody>
                  <a:tcPr marL="9525" marR="9525" marT="9525" marB="0">
                    <a:lnL w="28575">
                      <a:solidFill>
                        <a:srgbClr val="86AF49"/>
                      </a:solidFill>
                      <a:prstDash val="solid"/>
                    </a:lnL>
                    <a:lnR w="28575">
                      <a:solidFill>
                        <a:srgbClr val="86AF49"/>
                      </a:solidFill>
                      <a:prstDash val="solid"/>
                    </a:lnR>
                    <a:lnT w="28575">
                      <a:solidFill>
                        <a:srgbClr val="86AF49"/>
                      </a:solidFill>
                      <a:prstDash val="solid"/>
                    </a:lnT>
                    <a:lnB w="28575">
                      <a:solidFill>
                        <a:srgbClr val="86AF49"/>
                      </a:solidFill>
                      <a:prstDash val="solid"/>
                    </a:lnB>
                  </a:tcPr>
                </a:tc>
                <a:extLst>
                  <a:ext uri="{0D108BD9-81ED-4DB2-BD59-A6C34878D82A}">
                    <a16:rowId xmlns:a16="http://schemas.microsoft.com/office/drawing/2014/main" val="10000"/>
                  </a:ext>
                </a:extLst>
              </a:tr>
              <a:tr h="228600">
                <a:tc>
                  <a:txBody>
                    <a:bodyPr/>
                    <a:lstStyle/>
                    <a:p>
                      <a:pPr algn="ctr" fontAlgn="ctr"/>
                      <a:r>
                        <a:rPr lang="en-GB" sz="1000" b="0" i="0" u="none" strike="noStrike">
                          <a:solidFill>
                            <a:srgbClr val="000000"/>
                          </a:solidFill>
                          <a:effectLst/>
                          <a:latin typeface="Calibri" panose="020F0502020204030204" pitchFamily="34" charset="0"/>
                        </a:rPr>
                        <a:t>Mailing Reference OUT</a:t>
                      </a:r>
                    </a:p>
                  </a:txBody>
                  <a:tcPr marL="9525" marR="9525" marT="9525" marB="0" anchor="ctr">
                    <a:lnL w="28575">
                      <a:solidFill>
                        <a:srgbClr val="86AF49"/>
                      </a:solidFill>
                      <a:prstDash val="solid"/>
                    </a:lnL>
                    <a:lnR w="28575">
                      <a:solidFill>
                        <a:srgbClr val="86AF49"/>
                      </a:solidFill>
                      <a:prstDash val="solid"/>
                    </a:lnR>
                    <a:lnT w="28575">
                      <a:solidFill>
                        <a:srgbClr val="86AF49"/>
                      </a:solidFill>
                      <a:prstDash val="solid"/>
                    </a:lnT>
                    <a:lnB w="28575">
                      <a:solidFill>
                        <a:srgbClr val="86AF49"/>
                      </a:solidFill>
                      <a:prstDash val="solid"/>
                    </a:lnB>
                  </a:tcPr>
                </a:tc>
                <a:extLst>
                  <a:ext uri="{0D108BD9-81ED-4DB2-BD59-A6C34878D82A}">
                    <a16:rowId xmlns:a16="http://schemas.microsoft.com/office/drawing/2014/main" val="10001"/>
                  </a:ext>
                </a:extLst>
              </a:tr>
              <a:tr h="224790">
                <a:tc>
                  <a:txBody>
                    <a:bodyPr/>
                    <a:lstStyle/>
                    <a:p>
                      <a:pPr algn="ctr" fontAlgn="ctr"/>
                      <a:r>
                        <a:rPr lang="en-GB" sz="1000" b="0" i="0" u="none" strike="noStrike" dirty="0">
                          <a:solidFill>
                            <a:srgbClr val="000000"/>
                          </a:solidFill>
                          <a:effectLst/>
                          <a:latin typeface="Calibri" panose="020F0502020204030204" pitchFamily="34" charset="0"/>
                        </a:rPr>
                        <a:t>Royal Mail Wholesale</a:t>
                      </a:r>
                    </a:p>
                  </a:txBody>
                  <a:tcPr marL="9525" marR="9525" marT="9525" marB="0" anchor="ctr">
                    <a:lnL w="28575">
                      <a:solidFill>
                        <a:srgbClr val="86AF49"/>
                      </a:solidFill>
                      <a:prstDash val="solid"/>
                    </a:lnL>
                    <a:lnR w="28575">
                      <a:solidFill>
                        <a:srgbClr val="86AF49"/>
                      </a:solidFill>
                      <a:prstDash val="solid"/>
                    </a:lnR>
                    <a:lnT w="28575">
                      <a:solidFill>
                        <a:srgbClr val="86AF49"/>
                      </a:solidFill>
                      <a:prstDash val="solid"/>
                    </a:lnT>
                    <a:lnB w="28575">
                      <a:solidFill>
                        <a:srgbClr val="86AF49"/>
                      </a:solidFill>
                      <a:prstDash val="solid"/>
                    </a:lnB>
                  </a:tcPr>
                </a:tc>
                <a:extLst>
                  <a:ext uri="{0D108BD9-81ED-4DB2-BD59-A6C34878D82A}">
                    <a16:rowId xmlns:a16="http://schemas.microsoft.com/office/drawing/2014/main" val="10002"/>
                  </a:ext>
                </a:extLst>
              </a:tr>
              <a:tr h="221615">
                <a:tc>
                  <a:txBody>
                    <a:bodyPr/>
                    <a:lstStyle/>
                    <a:p>
                      <a:pPr algn="ctr" fontAlgn="ctr"/>
                      <a:r>
                        <a:rPr lang="en-GB" sz="1000" b="0" i="0" u="none" strike="noStrike" dirty="0">
                          <a:solidFill>
                            <a:srgbClr val="000000"/>
                          </a:solidFill>
                          <a:effectLst/>
                          <a:latin typeface="Calibri" panose="020F0502020204030204" pitchFamily="34" charset="0"/>
                        </a:rPr>
                        <a:t>PO Box 72662</a:t>
                      </a:r>
                    </a:p>
                  </a:txBody>
                  <a:tcPr marL="9525" marR="9525" marT="9525" marB="0" anchor="ctr">
                    <a:lnL w="28575">
                      <a:solidFill>
                        <a:srgbClr val="86AF49"/>
                      </a:solidFill>
                      <a:prstDash val="solid"/>
                    </a:lnL>
                    <a:lnR w="28575">
                      <a:solidFill>
                        <a:srgbClr val="86AF49"/>
                      </a:solidFill>
                      <a:prstDash val="solid"/>
                    </a:lnR>
                    <a:lnT w="28575">
                      <a:solidFill>
                        <a:srgbClr val="86AF49"/>
                      </a:solidFill>
                      <a:prstDash val="solid"/>
                    </a:lnT>
                    <a:lnB w="28575">
                      <a:solidFill>
                        <a:srgbClr val="86AF49"/>
                      </a:solidFill>
                      <a:prstDash val="solid"/>
                    </a:lnB>
                  </a:tcPr>
                </a:tc>
                <a:extLst>
                  <a:ext uri="{0D108BD9-81ED-4DB2-BD59-A6C34878D82A}">
                    <a16:rowId xmlns:a16="http://schemas.microsoft.com/office/drawing/2014/main" val="10003"/>
                  </a:ext>
                </a:extLst>
              </a:tr>
              <a:tr h="224790">
                <a:tc>
                  <a:txBody>
                    <a:bodyPr/>
                    <a:lstStyle/>
                    <a:p>
                      <a:pPr algn="ctr" fontAlgn="ctr"/>
                      <a:r>
                        <a:rPr lang="en-GB" sz="1000" b="0" i="0" u="none" strike="noStrike" dirty="0">
                          <a:solidFill>
                            <a:srgbClr val="000000"/>
                          </a:solidFill>
                          <a:effectLst/>
                          <a:latin typeface="Calibri" panose="020F0502020204030204" pitchFamily="34" charset="0"/>
                        </a:rPr>
                        <a:t>London</a:t>
                      </a:r>
                    </a:p>
                  </a:txBody>
                  <a:tcPr marL="9525" marR="9525" marT="9525" marB="0" anchor="ctr">
                    <a:lnL w="28575">
                      <a:solidFill>
                        <a:srgbClr val="86AF49"/>
                      </a:solidFill>
                      <a:prstDash val="solid"/>
                    </a:lnL>
                    <a:lnR w="28575">
                      <a:solidFill>
                        <a:srgbClr val="86AF49"/>
                      </a:solidFill>
                      <a:prstDash val="solid"/>
                    </a:lnR>
                    <a:lnT w="28575">
                      <a:solidFill>
                        <a:srgbClr val="86AF49"/>
                      </a:solidFill>
                      <a:prstDash val="solid"/>
                    </a:lnT>
                    <a:lnB w="28575">
                      <a:solidFill>
                        <a:srgbClr val="86AF49"/>
                      </a:solidFill>
                      <a:prstDash val="solid"/>
                    </a:lnB>
                  </a:tcPr>
                </a:tc>
                <a:extLst>
                  <a:ext uri="{0D108BD9-81ED-4DB2-BD59-A6C34878D82A}">
                    <a16:rowId xmlns:a16="http://schemas.microsoft.com/office/drawing/2014/main" val="10004"/>
                  </a:ext>
                </a:extLst>
              </a:tr>
              <a:tr h="223520">
                <a:tc>
                  <a:txBody>
                    <a:bodyPr/>
                    <a:lstStyle/>
                    <a:p>
                      <a:pPr algn="ctr" fontAlgn="ctr"/>
                      <a:r>
                        <a:rPr lang="en-GB" sz="1000" b="0" i="0" u="none" strike="noStrike" dirty="0">
                          <a:solidFill>
                            <a:srgbClr val="000000"/>
                          </a:solidFill>
                          <a:effectLst/>
                          <a:latin typeface="Calibri" panose="020F0502020204030204" pitchFamily="34" charset="0"/>
                        </a:rPr>
                        <a:t>E1W 9LD</a:t>
                      </a:r>
                    </a:p>
                  </a:txBody>
                  <a:tcPr marL="9525" marR="9525" marT="9525" marB="0" anchor="ctr">
                    <a:lnL w="28575">
                      <a:solidFill>
                        <a:srgbClr val="86AF49"/>
                      </a:solidFill>
                      <a:prstDash val="solid"/>
                    </a:lnL>
                    <a:lnR w="28575">
                      <a:solidFill>
                        <a:srgbClr val="86AF49"/>
                      </a:solidFill>
                      <a:prstDash val="solid"/>
                    </a:lnR>
                    <a:lnT w="28575">
                      <a:solidFill>
                        <a:srgbClr val="86AF49"/>
                      </a:solidFill>
                      <a:prstDash val="solid"/>
                    </a:lnT>
                    <a:lnB w="28575">
                      <a:solidFill>
                        <a:srgbClr val="86AF49"/>
                      </a:solidFill>
                      <a:prstDash val="solid"/>
                    </a:lnB>
                  </a:tcPr>
                </a:tc>
                <a:extLst>
                  <a:ext uri="{0D108BD9-81ED-4DB2-BD59-A6C34878D82A}">
                    <a16:rowId xmlns:a16="http://schemas.microsoft.com/office/drawing/2014/main" val="10005"/>
                  </a:ext>
                </a:extLst>
              </a:tr>
            </a:tbl>
          </a:graphicData>
        </a:graphic>
      </p:graphicFrame>
      <p:graphicFrame>
        <p:nvGraphicFramePr>
          <p:cNvPr id="20" name="object 20"/>
          <p:cNvGraphicFramePr>
            <a:graphicFrameLocks noGrp="1"/>
          </p:cNvGraphicFramePr>
          <p:nvPr>
            <p:extLst>
              <p:ext uri="{D42A27DB-BD31-4B8C-83A1-F6EECF244321}">
                <p14:modId xmlns:p14="http://schemas.microsoft.com/office/powerpoint/2010/main" val="1899462233"/>
              </p:ext>
            </p:extLst>
          </p:nvPr>
        </p:nvGraphicFramePr>
        <p:xfrm>
          <a:off x="-14021" y="6629644"/>
          <a:ext cx="6872021" cy="2514356"/>
        </p:xfrm>
        <a:graphic>
          <a:graphicData uri="http://schemas.openxmlformats.org/drawingml/2006/table">
            <a:tbl>
              <a:tblPr firstRow="1" bandRow="1">
                <a:tableStyleId>{2D5ABB26-0587-4C30-8999-92F81FD0307C}</a:tableStyleId>
              </a:tblPr>
              <a:tblGrid>
                <a:gridCol w="5302991">
                  <a:extLst>
                    <a:ext uri="{9D8B030D-6E8A-4147-A177-3AD203B41FA5}">
                      <a16:colId xmlns:a16="http://schemas.microsoft.com/office/drawing/2014/main" val="20000"/>
                    </a:ext>
                  </a:extLst>
                </a:gridCol>
                <a:gridCol w="1569030">
                  <a:extLst>
                    <a:ext uri="{9D8B030D-6E8A-4147-A177-3AD203B41FA5}">
                      <a16:colId xmlns:a16="http://schemas.microsoft.com/office/drawing/2014/main" val="20001"/>
                    </a:ext>
                  </a:extLst>
                </a:gridCol>
              </a:tblGrid>
              <a:tr h="188651">
                <a:tc>
                  <a:txBody>
                    <a:bodyPr/>
                    <a:lstStyle/>
                    <a:p>
                      <a:pPr marL="4338320" marR="263525">
                        <a:lnSpc>
                          <a:spcPct val="100000"/>
                        </a:lnSpc>
                        <a:spcBef>
                          <a:spcPts val="1070"/>
                        </a:spcBef>
                      </a:pPr>
                      <a:endParaRPr sz="1050" dirty="0">
                        <a:latin typeface="Lucida Sans"/>
                        <a:cs typeface="Lucida Sans"/>
                      </a:endParaRPr>
                    </a:p>
                  </a:txBody>
                  <a:tcPr marL="0" marR="0" marT="135890" marB="0">
                    <a:lnR w="9525">
                      <a:solidFill>
                        <a:srgbClr val="86AF49"/>
                      </a:solidFill>
                      <a:prstDash val="solid"/>
                    </a:lnR>
                  </a:tcPr>
                </a:tc>
                <a:tc>
                  <a:txBody>
                    <a:bodyPr/>
                    <a:lstStyle/>
                    <a:p>
                      <a:pPr marL="92710" marR="81280" algn="just">
                        <a:lnSpc>
                          <a:spcPct val="100000"/>
                        </a:lnSpc>
                        <a:spcBef>
                          <a:spcPts val="320"/>
                        </a:spcBef>
                      </a:pPr>
                      <a:r>
                        <a:rPr sz="1000" i="1" spc="-45" dirty="0">
                          <a:latin typeface="Arial"/>
                          <a:cs typeface="Arial"/>
                        </a:rPr>
                        <a:t>The</a:t>
                      </a:r>
                      <a:r>
                        <a:rPr sz="1000" i="1" spc="-40" dirty="0">
                          <a:latin typeface="Arial"/>
                          <a:cs typeface="Arial"/>
                        </a:rPr>
                        <a:t> </a:t>
                      </a:r>
                      <a:r>
                        <a:rPr sz="1000" i="1" spc="-15" dirty="0">
                          <a:latin typeface="Arial"/>
                          <a:cs typeface="Arial"/>
                        </a:rPr>
                        <a:t>Delivery</a:t>
                      </a:r>
                      <a:r>
                        <a:rPr sz="1000" i="1" spc="-10" dirty="0">
                          <a:latin typeface="Arial"/>
                          <a:cs typeface="Arial"/>
                        </a:rPr>
                        <a:t> </a:t>
                      </a:r>
                      <a:r>
                        <a:rPr sz="1000" i="1" dirty="0">
                          <a:latin typeface="Arial"/>
                          <a:cs typeface="Arial"/>
                        </a:rPr>
                        <a:t>Group</a:t>
                      </a:r>
                      <a:r>
                        <a:rPr sz="1000" i="1" spc="5" dirty="0">
                          <a:latin typeface="Arial"/>
                          <a:cs typeface="Arial"/>
                        </a:rPr>
                        <a:t> </a:t>
                      </a:r>
                      <a:r>
                        <a:rPr sz="1000" i="1" spc="-25" dirty="0">
                          <a:latin typeface="Arial"/>
                          <a:cs typeface="Arial"/>
                        </a:rPr>
                        <a:t>reserve</a:t>
                      </a:r>
                      <a:r>
                        <a:rPr sz="1000" i="1" spc="-20" dirty="0">
                          <a:latin typeface="Arial"/>
                          <a:cs typeface="Arial"/>
                        </a:rPr>
                        <a:t> </a:t>
                      </a:r>
                      <a:r>
                        <a:rPr sz="1000" i="1" dirty="0">
                          <a:latin typeface="Arial"/>
                          <a:cs typeface="Arial"/>
                        </a:rPr>
                        <a:t>the </a:t>
                      </a:r>
                      <a:r>
                        <a:rPr sz="1000" i="1" spc="5" dirty="0">
                          <a:latin typeface="Arial"/>
                          <a:cs typeface="Arial"/>
                        </a:rPr>
                        <a:t> </a:t>
                      </a:r>
                      <a:r>
                        <a:rPr sz="1000" i="1" spc="10" dirty="0">
                          <a:latin typeface="Arial"/>
                          <a:cs typeface="Arial"/>
                        </a:rPr>
                        <a:t>right </a:t>
                      </a:r>
                      <a:r>
                        <a:rPr sz="1000" i="1" spc="20" dirty="0">
                          <a:latin typeface="Arial"/>
                          <a:cs typeface="Arial"/>
                        </a:rPr>
                        <a:t>to </a:t>
                      </a:r>
                      <a:r>
                        <a:rPr sz="1000" i="1" spc="-10" dirty="0">
                          <a:latin typeface="Arial"/>
                          <a:cs typeface="Arial"/>
                        </a:rPr>
                        <a:t>remove</a:t>
                      </a:r>
                      <a:r>
                        <a:rPr sz="1000" i="1" spc="-5" dirty="0">
                          <a:latin typeface="Arial"/>
                          <a:cs typeface="Arial"/>
                        </a:rPr>
                        <a:t> </a:t>
                      </a:r>
                      <a:r>
                        <a:rPr sz="1000" i="1" dirty="0">
                          <a:latin typeface="Arial"/>
                          <a:cs typeface="Arial"/>
                        </a:rPr>
                        <a:t>the </a:t>
                      </a:r>
                      <a:r>
                        <a:rPr sz="1000" i="1" spc="-5" dirty="0">
                          <a:latin typeface="Arial"/>
                          <a:cs typeface="Arial"/>
                        </a:rPr>
                        <a:t>advertising </a:t>
                      </a:r>
                      <a:r>
                        <a:rPr sz="1000" i="1" dirty="0">
                          <a:latin typeface="Arial"/>
                          <a:cs typeface="Arial"/>
                        </a:rPr>
                        <a:t> discount </a:t>
                      </a:r>
                      <a:r>
                        <a:rPr sz="1000" i="1" spc="20" dirty="0">
                          <a:latin typeface="Arial"/>
                          <a:cs typeface="Arial"/>
                        </a:rPr>
                        <a:t>at </a:t>
                      </a:r>
                      <a:r>
                        <a:rPr sz="1000" i="1" spc="-5" dirty="0">
                          <a:latin typeface="Arial"/>
                          <a:cs typeface="Arial"/>
                        </a:rPr>
                        <a:t>any </a:t>
                      </a:r>
                      <a:r>
                        <a:rPr sz="1000" i="1" spc="10" dirty="0">
                          <a:latin typeface="Arial"/>
                          <a:cs typeface="Arial"/>
                        </a:rPr>
                        <a:t>time </a:t>
                      </a:r>
                      <a:r>
                        <a:rPr sz="1000" i="1" dirty="0">
                          <a:latin typeface="Arial"/>
                          <a:cs typeface="Arial"/>
                        </a:rPr>
                        <a:t>before </a:t>
                      </a:r>
                      <a:r>
                        <a:rPr sz="1000" i="1" spc="25" dirty="0">
                          <a:latin typeface="Arial"/>
                          <a:cs typeface="Arial"/>
                        </a:rPr>
                        <a:t>or </a:t>
                      </a:r>
                      <a:r>
                        <a:rPr sz="1000" i="1" spc="30" dirty="0">
                          <a:latin typeface="Arial"/>
                          <a:cs typeface="Arial"/>
                        </a:rPr>
                        <a:t> </a:t>
                      </a:r>
                      <a:r>
                        <a:rPr sz="1000" i="1" spc="15" dirty="0">
                          <a:latin typeface="Arial"/>
                          <a:cs typeface="Arial"/>
                        </a:rPr>
                        <a:t>after </a:t>
                      </a:r>
                      <a:r>
                        <a:rPr sz="1000" i="1" spc="-5" dirty="0">
                          <a:latin typeface="Arial"/>
                          <a:cs typeface="Arial"/>
                        </a:rPr>
                        <a:t>the </a:t>
                      </a:r>
                      <a:r>
                        <a:rPr sz="1000" i="1" spc="10" dirty="0">
                          <a:latin typeface="Arial"/>
                          <a:cs typeface="Arial"/>
                        </a:rPr>
                        <a:t>mailing </a:t>
                      </a:r>
                      <a:r>
                        <a:rPr sz="1000" i="1" spc="-15" dirty="0">
                          <a:latin typeface="Arial"/>
                          <a:cs typeface="Arial"/>
                        </a:rPr>
                        <a:t>has </a:t>
                      </a:r>
                      <a:r>
                        <a:rPr sz="1000" i="1" spc="-20" dirty="0">
                          <a:latin typeface="Arial"/>
                          <a:cs typeface="Arial"/>
                        </a:rPr>
                        <a:t>been sent </a:t>
                      </a:r>
                      <a:r>
                        <a:rPr sz="1000" i="1" spc="20" dirty="0">
                          <a:latin typeface="Arial"/>
                          <a:cs typeface="Arial"/>
                        </a:rPr>
                        <a:t>if </a:t>
                      </a:r>
                      <a:r>
                        <a:rPr sz="1000" i="1" spc="-210" dirty="0">
                          <a:latin typeface="Arial"/>
                          <a:cs typeface="Arial"/>
                        </a:rPr>
                        <a:t> </a:t>
                      </a:r>
                      <a:r>
                        <a:rPr sz="1000" i="1" spc="25" dirty="0">
                          <a:latin typeface="Arial"/>
                          <a:cs typeface="Arial"/>
                        </a:rPr>
                        <a:t>it </a:t>
                      </a:r>
                      <a:r>
                        <a:rPr sz="1000" i="1" spc="-20" dirty="0">
                          <a:latin typeface="Arial"/>
                          <a:cs typeface="Arial"/>
                        </a:rPr>
                        <a:t>is</a:t>
                      </a:r>
                      <a:r>
                        <a:rPr sz="1000" i="1" spc="-15" dirty="0">
                          <a:latin typeface="Arial"/>
                          <a:cs typeface="Arial"/>
                        </a:rPr>
                        <a:t> </a:t>
                      </a:r>
                      <a:r>
                        <a:rPr sz="1000" i="1" spc="15" dirty="0">
                          <a:latin typeface="Arial"/>
                          <a:cs typeface="Arial"/>
                        </a:rPr>
                        <a:t>found </a:t>
                      </a:r>
                      <a:r>
                        <a:rPr sz="1000" i="1" spc="20" dirty="0">
                          <a:latin typeface="Arial"/>
                          <a:cs typeface="Arial"/>
                        </a:rPr>
                        <a:t>to </a:t>
                      </a:r>
                      <a:r>
                        <a:rPr sz="1000" i="1" spc="-15" dirty="0">
                          <a:latin typeface="Arial"/>
                          <a:cs typeface="Arial"/>
                        </a:rPr>
                        <a:t>be</a:t>
                      </a:r>
                      <a:r>
                        <a:rPr sz="1000" i="1" spc="190" dirty="0">
                          <a:latin typeface="Arial"/>
                          <a:cs typeface="Arial"/>
                        </a:rPr>
                        <a:t> </a:t>
                      </a:r>
                      <a:r>
                        <a:rPr sz="1000" i="1" spc="10" dirty="0">
                          <a:latin typeface="Arial"/>
                          <a:cs typeface="Arial"/>
                        </a:rPr>
                        <a:t>non-compliant </a:t>
                      </a:r>
                      <a:r>
                        <a:rPr sz="1000" i="1" spc="15" dirty="0">
                          <a:latin typeface="Arial"/>
                          <a:cs typeface="Arial"/>
                        </a:rPr>
                        <a:t> </a:t>
                      </a:r>
                      <a:r>
                        <a:rPr sz="1000" i="1" spc="25" dirty="0">
                          <a:latin typeface="Arial"/>
                          <a:cs typeface="Arial"/>
                        </a:rPr>
                        <a:t>or </a:t>
                      </a:r>
                      <a:r>
                        <a:rPr sz="1000" i="1" spc="-10" dirty="0">
                          <a:latin typeface="Arial"/>
                          <a:cs typeface="Arial"/>
                        </a:rPr>
                        <a:t>any </a:t>
                      </a:r>
                      <a:r>
                        <a:rPr sz="1000" i="1" spc="15" dirty="0">
                          <a:latin typeface="Arial"/>
                          <a:cs typeface="Arial"/>
                        </a:rPr>
                        <a:t>of </a:t>
                      </a:r>
                      <a:r>
                        <a:rPr sz="1000" i="1" dirty="0">
                          <a:latin typeface="Arial"/>
                          <a:cs typeface="Arial"/>
                        </a:rPr>
                        <a:t>the </a:t>
                      </a:r>
                      <a:r>
                        <a:rPr sz="1000" i="1" spc="-10" dirty="0">
                          <a:latin typeface="Arial"/>
                          <a:cs typeface="Arial"/>
                        </a:rPr>
                        <a:t>above procedures </a:t>
                      </a:r>
                      <a:r>
                        <a:rPr sz="1000" i="1" spc="-5" dirty="0">
                          <a:latin typeface="Arial"/>
                          <a:cs typeface="Arial"/>
                        </a:rPr>
                        <a:t> </a:t>
                      </a:r>
                      <a:r>
                        <a:rPr sz="1000" i="1" spc="-15" dirty="0">
                          <a:latin typeface="Arial"/>
                          <a:cs typeface="Arial"/>
                        </a:rPr>
                        <a:t>have</a:t>
                      </a:r>
                      <a:r>
                        <a:rPr sz="1000" i="1" spc="-25" dirty="0">
                          <a:latin typeface="Arial"/>
                          <a:cs typeface="Arial"/>
                        </a:rPr>
                        <a:t> </a:t>
                      </a:r>
                      <a:r>
                        <a:rPr sz="1000" i="1" spc="20" dirty="0">
                          <a:latin typeface="Arial"/>
                          <a:cs typeface="Arial"/>
                        </a:rPr>
                        <a:t>not</a:t>
                      </a:r>
                      <a:r>
                        <a:rPr sz="1000" i="1" spc="-20" dirty="0">
                          <a:latin typeface="Arial"/>
                          <a:cs typeface="Arial"/>
                        </a:rPr>
                        <a:t> been</a:t>
                      </a:r>
                      <a:r>
                        <a:rPr sz="1000" i="1" spc="-15" dirty="0">
                          <a:latin typeface="Arial"/>
                          <a:cs typeface="Arial"/>
                        </a:rPr>
                        <a:t> </a:t>
                      </a:r>
                      <a:r>
                        <a:rPr sz="1000" i="1" dirty="0">
                          <a:latin typeface="Arial"/>
                          <a:cs typeface="Arial"/>
                        </a:rPr>
                        <a:t>adhered</a:t>
                      </a:r>
                      <a:r>
                        <a:rPr sz="1000" i="1" spc="-30" dirty="0">
                          <a:latin typeface="Arial"/>
                          <a:cs typeface="Arial"/>
                        </a:rPr>
                        <a:t> </a:t>
                      </a:r>
                      <a:r>
                        <a:rPr sz="1000" i="1" spc="5" dirty="0">
                          <a:latin typeface="Arial"/>
                          <a:cs typeface="Arial"/>
                        </a:rPr>
                        <a:t>to.</a:t>
                      </a:r>
                      <a:endParaRPr sz="1000" dirty="0">
                        <a:latin typeface="Arial"/>
                        <a:cs typeface="Arial"/>
                      </a:endParaRPr>
                    </a:p>
                  </a:txBody>
                  <a:tcPr marL="0" marR="0" marT="40640" marB="0">
                    <a:lnL w="9525">
                      <a:solidFill>
                        <a:srgbClr val="86AF49"/>
                      </a:solidFill>
                      <a:prstDash val="solid"/>
                    </a:lnL>
                    <a:lnR w="9525">
                      <a:solidFill>
                        <a:srgbClr val="86AF49"/>
                      </a:solidFill>
                      <a:prstDash val="solid"/>
                    </a:lnR>
                    <a:lnT w="9525">
                      <a:solidFill>
                        <a:srgbClr val="86AF49"/>
                      </a:solidFill>
                      <a:prstDash val="solid"/>
                    </a:lnT>
                    <a:lnB w="9525">
                      <a:solidFill>
                        <a:srgbClr val="86AF49"/>
                      </a:solidFill>
                      <a:prstDash val="solid"/>
                    </a:lnB>
                  </a:tcPr>
                </a:tc>
                <a:extLst>
                  <a:ext uri="{0D108BD9-81ED-4DB2-BD59-A6C34878D82A}">
                    <a16:rowId xmlns:a16="http://schemas.microsoft.com/office/drawing/2014/main" val="10000"/>
                  </a:ext>
                </a:extLst>
              </a:tr>
              <a:tr h="161794">
                <a:tc gridSpan="2">
                  <a:txBody>
                    <a:bodyPr/>
                    <a:lstStyle/>
                    <a:p>
                      <a:pPr>
                        <a:lnSpc>
                          <a:spcPct val="100000"/>
                        </a:lnSpc>
                      </a:pPr>
                      <a:endParaRPr sz="600">
                        <a:latin typeface="Times New Roman"/>
                        <a:cs typeface="Times New Roman"/>
                      </a:endParaRPr>
                    </a:p>
                  </a:txBody>
                  <a:tcPr marL="0" marR="0" marT="0" marB="0">
                    <a:solidFill>
                      <a:srgbClr val="86AF49"/>
                    </a:solidFill>
                  </a:tcPr>
                </a:tc>
                <a:tc hMerge="1">
                  <a:txBody>
                    <a:bodyPr/>
                    <a:lstStyle/>
                    <a:p>
                      <a:endParaRPr/>
                    </a:p>
                  </a:txBody>
                  <a:tcPr marL="0" marR="0" marT="0" marB="0"/>
                </a:tc>
                <a:extLst>
                  <a:ext uri="{0D108BD9-81ED-4DB2-BD59-A6C34878D82A}">
                    <a16:rowId xmlns:a16="http://schemas.microsoft.com/office/drawing/2014/main" val="10001"/>
                  </a:ext>
                </a:extLst>
              </a:tr>
              <a:tr h="787922">
                <a:tc gridSpan="2">
                  <a:txBody>
                    <a:bodyPr/>
                    <a:lstStyle/>
                    <a:p>
                      <a:pPr>
                        <a:lnSpc>
                          <a:spcPct val="100000"/>
                        </a:lnSpc>
                        <a:spcBef>
                          <a:spcPts val="35"/>
                        </a:spcBef>
                      </a:pPr>
                      <a:endParaRPr sz="1750" dirty="0">
                        <a:latin typeface="Times New Roman"/>
                        <a:cs typeface="Times New Roman"/>
                      </a:endParaRPr>
                    </a:p>
                    <a:p>
                      <a:pPr marL="236854">
                        <a:lnSpc>
                          <a:spcPct val="100000"/>
                        </a:lnSpc>
                        <a:tabLst>
                          <a:tab pos="4492625" algn="l"/>
                        </a:tabLst>
                      </a:pPr>
                      <a:r>
                        <a:rPr sz="1000" spc="-20" dirty="0">
                          <a:solidFill>
                            <a:srgbClr val="FFFFFF"/>
                          </a:solidFill>
                          <a:latin typeface="Lucida Sans"/>
                          <a:cs typeface="Lucida Sans"/>
                          <a:hlinkClick r:id="rId2"/>
                        </a:rPr>
                        <a:t>www.the</a:t>
                      </a:r>
                      <a:r>
                        <a:rPr sz="1000" b="1" spc="-20" dirty="0">
                          <a:solidFill>
                            <a:srgbClr val="FFFFFF"/>
                          </a:solidFill>
                          <a:latin typeface="Tahoma"/>
                          <a:cs typeface="Tahoma"/>
                          <a:hlinkClick r:id="rId2"/>
                        </a:rPr>
                        <a:t>delivery</a:t>
                      </a:r>
                      <a:r>
                        <a:rPr sz="1000" spc="-20" dirty="0">
                          <a:solidFill>
                            <a:srgbClr val="FFFFFF"/>
                          </a:solidFill>
                          <a:latin typeface="Lucida Sans"/>
                          <a:cs typeface="Lucida Sans"/>
                          <a:hlinkClick r:id="rId2"/>
                        </a:rPr>
                        <a:t>group.co.uk</a:t>
                      </a:r>
                      <a:r>
                        <a:rPr sz="1000" spc="-20" dirty="0">
                          <a:solidFill>
                            <a:srgbClr val="FFFFFF"/>
                          </a:solidFill>
                          <a:latin typeface="Lucida Sans"/>
                          <a:cs typeface="Lucida Sans"/>
                        </a:rPr>
                        <a:t>	</a:t>
                      </a:r>
                      <a:r>
                        <a:rPr sz="1000" spc="20" dirty="0">
                          <a:solidFill>
                            <a:srgbClr val="FFFFFF"/>
                          </a:solidFill>
                          <a:latin typeface="Tahoma"/>
                          <a:cs typeface="Tahoma"/>
                        </a:rPr>
                        <a:t>People</a:t>
                      </a:r>
                      <a:r>
                        <a:rPr sz="1000" spc="-40" dirty="0">
                          <a:solidFill>
                            <a:srgbClr val="FFFFFF"/>
                          </a:solidFill>
                          <a:latin typeface="Tahoma"/>
                          <a:cs typeface="Tahoma"/>
                        </a:rPr>
                        <a:t> </a:t>
                      </a:r>
                      <a:r>
                        <a:rPr sz="1000" spc="155" dirty="0">
                          <a:solidFill>
                            <a:srgbClr val="86AF49"/>
                          </a:solidFill>
                          <a:latin typeface="Tahoma"/>
                          <a:cs typeface="Tahoma"/>
                        </a:rPr>
                        <a:t>|</a:t>
                      </a:r>
                      <a:r>
                        <a:rPr sz="1000" spc="-45" dirty="0">
                          <a:solidFill>
                            <a:srgbClr val="86AF49"/>
                          </a:solidFill>
                          <a:latin typeface="Tahoma"/>
                          <a:cs typeface="Tahoma"/>
                        </a:rPr>
                        <a:t> </a:t>
                      </a:r>
                      <a:r>
                        <a:rPr sz="1000" spc="15" dirty="0">
                          <a:solidFill>
                            <a:srgbClr val="FFFFFF"/>
                          </a:solidFill>
                          <a:latin typeface="Tahoma"/>
                          <a:cs typeface="Tahoma"/>
                        </a:rPr>
                        <a:t>Partnership</a:t>
                      </a:r>
                      <a:r>
                        <a:rPr sz="1000" spc="-45" dirty="0">
                          <a:solidFill>
                            <a:srgbClr val="FFFFFF"/>
                          </a:solidFill>
                          <a:latin typeface="Tahoma"/>
                          <a:cs typeface="Tahoma"/>
                        </a:rPr>
                        <a:t> </a:t>
                      </a:r>
                      <a:r>
                        <a:rPr sz="1000" spc="155" dirty="0">
                          <a:solidFill>
                            <a:srgbClr val="86AF49"/>
                          </a:solidFill>
                          <a:latin typeface="Tahoma"/>
                          <a:cs typeface="Tahoma"/>
                        </a:rPr>
                        <a:t>|</a:t>
                      </a:r>
                      <a:r>
                        <a:rPr sz="1000" spc="-45" dirty="0">
                          <a:solidFill>
                            <a:srgbClr val="86AF49"/>
                          </a:solidFill>
                          <a:latin typeface="Tahoma"/>
                          <a:cs typeface="Tahoma"/>
                        </a:rPr>
                        <a:t> </a:t>
                      </a:r>
                      <a:r>
                        <a:rPr sz="1000" spc="15" dirty="0">
                          <a:solidFill>
                            <a:srgbClr val="FFFFFF"/>
                          </a:solidFill>
                          <a:latin typeface="Tahoma"/>
                          <a:cs typeface="Tahoma"/>
                        </a:rPr>
                        <a:t>Performance</a:t>
                      </a:r>
                      <a:endParaRPr sz="1000" dirty="0">
                        <a:latin typeface="Tahoma"/>
                        <a:cs typeface="Tahoma"/>
                      </a:endParaRPr>
                    </a:p>
                  </a:txBody>
                  <a:tcPr marL="0" marR="0" marT="4445" marB="0">
                    <a:solidFill>
                      <a:srgbClr val="7E7D73"/>
                    </a:solidFill>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25" name="Table 24">
            <a:extLst>
              <a:ext uri="{FF2B5EF4-FFF2-40B4-BE49-F238E27FC236}">
                <a16:creationId xmlns:a16="http://schemas.microsoft.com/office/drawing/2014/main" id="{23F70146-E32B-4FEB-BD26-7112B87E7868}"/>
              </a:ext>
            </a:extLst>
          </p:cNvPr>
          <p:cNvGraphicFramePr>
            <a:graphicFrameLocks noGrp="1"/>
          </p:cNvGraphicFramePr>
          <p:nvPr>
            <p:extLst>
              <p:ext uri="{D42A27DB-BD31-4B8C-83A1-F6EECF244321}">
                <p14:modId xmlns:p14="http://schemas.microsoft.com/office/powerpoint/2010/main" val="184961704"/>
              </p:ext>
            </p:extLst>
          </p:nvPr>
        </p:nvGraphicFramePr>
        <p:xfrm>
          <a:off x="3312407" y="2208957"/>
          <a:ext cx="1871503" cy="1351916"/>
        </p:xfrm>
        <a:graphic>
          <a:graphicData uri="http://schemas.openxmlformats.org/drawingml/2006/table">
            <a:tbl>
              <a:tblPr firstRow="1" bandRow="1">
                <a:tableStyleId>{2D5ABB26-0587-4C30-8999-92F81FD0307C}</a:tableStyleId>
              </a:tblPr>
              <a:tblGrid>
                <a:gridCol w="1871503">
                  <a:extLst>
                    <a:ext uri="{9D8B030D-6E8A-4147-A177-3AD203B41FA5}">
                      <a16:colId xmlns:a16="http://schemas.microsoft.com/office/drawing/2014/main" val="3931025380"/>
                    </a:ext>
                  </a:extLst>
                </a:gridCol>
              </a:tblGrid>
              <a:tr h="120967">
                <a:tc>
                  <a:txBody>
                    <a:bodyPr/>
                    <a:lstStyle/>
                    <a:p>
                      <a:pPr algn="ctr" fontAlgn="t"/>
                      <a:r>
                        <a:rPr lang="fr-FR" sz="1000" b="0" i="0" u="none" strike="noStrike" dirty="0">
                          <a:solidFill>
                            <a:srgbClr val="000000"/>
                          </a:solidFill>
                          <a:effectLst/>
                          <a:latin typeface="Calibri" panose="020F0502020204030204" pitchFamily="34" charset="0"/>
                        </a:rPr>
                        <a:t>Client Services UCID XXXXXX- XXX</a:t>
                      </a:r>
                    </a:p>
                  </a:txBody>
                  <a:tcPr marL="9525" marR="9525" marT="9525" marB="0">
                    <a:lnL w="28575">
                      <a:solidFill>
                        <a:srgbClr val="86AF49"/>
                      </a:solidFill>
                      <a:prstDash val="solid"/>
                    </a:lnL>
                    <a:lnR w="28575">
                      <a:solidFill>
                        <a:srgbClr val="86AF49"/>
                      </a:solidFill>
                      <a:prstDash val="solid"/>
                    </a:lnR>
                    <a:lnT w="28575">
                      <a:solidFill>
                        <a:srgbClr val="86AF49"/>
                      </a:solidFill>
                      <a:prstDash val="solid"/>
                    </a:lnT>
                    <a:lnB w="28575">
                      <a:solidFill>
                        <a:srgbClr val="86AF49"/>
                      </a:solidFill>
                      <a:prstDash val="solid"/>
                    </a:lnB>
                  </a:tcPr>
                </a:tc>
                <a:extLst>
                  <a:ext uri="{0D108BD9-81ED-4DB2-BD59-A6C34878D82A}">
                    <a16:rowId xmlns:a16="http://schemas.microsoft.com/office/drawing/2014/main" val="2746725938"/>
                  </a:ext>
                </a:extLst>
              </a:tr>
              <a:tr h="226695">
                <a:tc>
                  <a:txBody>
                    <a:bodyPr/>
                    <a:lstStyle/>
                    <a:p>
                      <a:pPr algn="ctr" fontAlgn="ctr"/>
                      <a:r>
                        <a:rPr lang="en-GB" sz="1000" b="0" i="0" u="none" strike="noStrike" dirty="0">
                          <a:solidFill>
                            <a:srgbClr val="000000"/>
                          </a:solidFill>
                          <a:effectLst/>
                          <a:latin typeface="Calibri" panose="020F0502020204030204" pitchFamily="34" charset="0"/>
                        </a:rPr>
                        <a:t>The Delivery Group</a:t>
                      </a:r>
                    </a:p>
                  </a:txBody>
                  <a:tcPr marL="9525" marR="9525" marT="9525" marB="0" anchor="ctr">
                    <a:lnL w="28575">
                      <a:solidFill>
                        <a:srgbClr val="86AF49"/>
                      </a:solidFill>
                      <a:prstDash val="solid"/>
                    </a:lnL>
                    <a:lnR w="28575">
                      <a:solidFill>
                        <a:srgbClr val="86AF49"/>
                      </a:solidFill>
                      <a:prstDash val="solid"/>
                    </a:lnR>
                    <a:lnT w="28575">
                      <a:solidFill>
                        <a:srgbClr val="86AF49"/>
                      </a:solidFill>
                      <a:prstDash val="solid"/>
                    </a:lnT>
                    <a:lnB w="28575">
                      <a:solidFill>
                        <a:srgbClr val="86AF49"/>
                      </a:solidFill>
                      <a:prstDash val="solid"/>
                    </a:lnB>
                  </a:tcPr>
                </a:tc>
                <a:extLst>
                  <a:ext uri="{0D108BD9-81ED-4DB2-BD59-A6C34878D82A}">
                    <a16:rowId xmlns:a16="http://schemas.microsoft.com/office/drawing/2014/main" val="1324786602"/>
                  </a:ext>
                </a:extLst>
              </a:tr>
              <a:tr h="226060">
                <a:tc>
                  <a:txBody>
                    <a:bodyPr/>
                    <a:lstStyle/>
                    <a:p>
                      <a:pPr algn="ctr" fontAlgn="ctr"/>
                      <a:r>
                        <a:rPr lang="en-GB" sz="1000" b="0" i="0" u="none" strike="noStrike" dirty="0">
                          <a:solidFill>
                            <a:srgbClr val="000000"/>
                          </a:solidFill>
                          <a:effectLst/>
                          <a:latin typeface="Calibri" panose="020F0502020204030204" pitchFamily="34" charset="0"/>
                        </a:rPr>
                        <a:t>Unit 2 Catalina Approach</a:t>
                      </a:r>
                    </a:p>
                  </a:txBody>
                  <a:tcPr marL="9525" marR="9525" marT="9525" marB="0" anchor="ctr">
                    <a:lnL w="28575">
                      <a:solidFill>
                        <a:srgbClr val="86AF49"/>
                      </a:solidFill>
                      <a:prstDash val="solid"/>
                    </a:lnL>
                    <a:lnR w="28575">
                      <a:solidFill>
                        <a:srgbClr val="86AF49"/>
                      </a:solidFill>
                      <a:prstDash val="solid"/>
                    </a:lnR>
                    <a:lnT w="28575">
                      <a:solidFill>
                        <a:srgbClr val="86AF49"/>
                      </a:solidFill>
                      <a:prstDash val="solid"/>
                    </a:lnT>
                    <a:lnB w="28575">
                      <a:solidFill>
                        <a:srgbClr val="86AF49"/>
                      </a:solidFill>
                      <a:prstDash val="solid"/>
                    </a:lnB>
                  </a:tcPr>
                </a:tc>
                <a:extLst>
                  <a:ext uri="{0D108BD9-81ED-4DB2-BD59-A6C34878D82A}">
                    <a16:rowId xmlns:a16="http://schemas.microsoft.com/office/drawing/2014/main" val="3516425457"/>
                  </a:ext>
                </a:extLst>
              </a:tr>
              <a:tr h="222250">
                <a:tc>
                  <a:txBody>
                    <a:bodyPr/>
                    <a:lstStyle/>
                    <a:p>
                      <a:pPr algn="ctr" fontAlgn="ctr"/>
                      <a:r>
                        <a:rPr lang="en-GB" sz="1000" b="0" i="0" u="none" strike="noStrike" dirty="0">
                          <a:solidFill>
                            <a:srgbClr val="000000"/>
                          </a:solidFill>
                          <a:effectLst/>
                          <a:latin typeface="Calibri" panose="020F0502020204030204" pitchFamily="34" charset="0"/>
                        </a:rPr>
                        <a:t>Omega South</a:t>
                      </a:r>
                    </a:p>
                  </a:txBody>
                  <a:tcPr marL="9525" marR="9525" marT="9525" marB="0" anchor="ctr">
                    <a:lnL w="28575">
                      <a:solidFill>
                        <a:srgbClr val="86AF49"/>
                      </a:solidFill>
                      <a:prstDash val="solid"/>
                    </a:lnL>
                    <a:lnR w="28575">
                      <a:solidFill>
                        <a:srgbClr val="86AF49"/>
                      </a:solidFill>
                      <a:prstDash val="solid"/>
                    </a:lnR>
                    <a:lnT w="28575">
                      <a:solidFill>
                        <a:srgbClr val="86AF49"/>
                      </a:solidFill>
                      <a:prstDash val="solid"/>
                    </a:lnT>
                    <a:lnB w="28575">
                      <a:solidFill>
                        <a:srgbClr val="86AF49"/>
                      </a:solidFill>
                      <a:prstDash val="solid"/>
                    </a:lnB>
                  </a:tcPr>
                </a:tc>
                <a:extLst>
                  <a:ext uri="{0D108BD9-81ED-4DB2-BD59-A6C34878D82A}">
                    <a16:rowId xmlns:a16="http://schemas.microsoft.com/office/drawing/2014/main" val="3255270836"/>
                  </a:ext>
                </a:extLst>
              </a:tr>
              <a:tr h="291466">
                <a:tc>
                  <a:txBody>
                    <a:bodyPr/>
                    <a:lstStyle/>
                    <a:p>
                      <a:pPr algn="ctr" fontAlgn="ctr"/>
                      <a:r>
                        <a:rPr lang="en-GB" sz="1000" b="0" i="0" u="none" strike="noStrike" dirty="0">
                          <a:solidFill>
                            <a:srgbClr val="000000"/>
                          </a:solidFill>
                          <a:effectLst/>
                          <a:latin typeface="Calibri" panose="020F0502020204030204" pitchFamily="34" charset="0"/>
                        </a:rPr>
                        <a:t>Warrington</a:t>
                      </a:r>
                    </a:p>
                  </a:txBody>
                  <a:tcPr marL="9525" marR="9525" marT="9525" marB="0" anchor="ctr">
                    <a:lnL w="28575">
                      <a:solidFill>
                        <a:srgbClr val="86AF49"/>
                      </a:solidFill>
                      <a:prstDash val="solid"/>
                    </a:lnL>
                    <a:lnR w="28575">
                      <a:solidFill>
                        <a:srgbClr val="86AF49"/>
                      </a:solidFill>
                      <a:prstDash val="solid"/>
                    </a:lnR>
                    <a:lnT w="28575">
                      <a:solidFill>
                        <a:srgbClr val="86AF49"/>
                      </a:solidFill>
                      <a:prstDash val="solid"/>
                    </a:lnT>
                    <a:lnB w="28575">
                      <a:solidFill>
                        <a:srgbClr val="86AF49"/>
                      </a:solidFill>
                      <a:prstDash val="solid"/>
                    </a:lnB>
                  </a:tcPr>
                </a:tc>
                <a:extLst>
                  <a:ext uri="{0D108BD9-81ED-4DB2-BD59-A6C34878D82A}">
                    <a16:rowId xmlns:a16="http://schemas.microsoft.com/office/drawing/2014/main" val="1490955367"/>
                  </a:ext>
                </a:extLst>
              </a:tr>
              <a:tr h="223520">
                <a:tc>
                  <a:txBody>
                    <a:bodyPr/>
                    <a:lstStyle/>
                    <a:p>
                      <a:pPr algn="ctr" fontAlgn="ctr"/>
                      <a:r>
                        <a:rPr lang="en-GB" sz="1000" b="0" i="0" u="none" strike="noStrike" dirty="0">
                          <a:solidFill>
                            <a:srgbClr val="000000"/>
                          </a:solidFill>
                          <a:effectLst/>
                          <a:latin typeface="Calibri" panose="020F0502020204030204" pitchFamily="34" charset="0"/>
                        </a:rPr>
                        <a:t>WA5 3UY</a:t>
                      </a:r>
                    </a:p>
                  </a:txBody>
                  <a:tcPr marL="9525" marR="9525" marT="9525" marB="0" anchor="ctr">
                    <a:lnL w="28575">
                      <a:solidFill>
                        <a:srgbClr val="86AF49"/>
                      </a:solidFill>
                      <a:prstDash val="solid"/>
                    </a:lnL>
                    <a:lnR w="28575">
                      <a:solidFill>
                        <a:srgbClr val="86AF49"/>
                      </a:solidFill>
                      <a:prstDash val="solid"/>
                    </a:lnR>
                    <a:lnT w="28575">
                      <a:solidFill>
                        <a:srgbClr val="86AF49"/>
                      </a:solidFill>
                      <a:prstDash val="solid"/>
                    </a:lnT>
                    <a:lnB w="28575">
                      <a:solidFill>
                        <a:srgbClr val="86AF49"/>
                      </a:solidFill>
                      <a:prstDash val="solid"/>
                    </a:lnB>
                  </a:tcPr>
                </a:tc>
                <a:extLst>
                  <a:ext uri="{0D108BD9-81ED-4DB2-BD59-A6C34878D82A}">
                    <a16:rowId xmlns:a16="http://schemas.microsoft.com/office/drawing/2014/main" val="2155750254"/>
                  </a:ext>
                </a:extLst>
              </a:tr>
            </a:tbl>
          </a:graphicData>
        </a:graphic>
      </p:graphicFrame>
      <p:sp>
        <p:nvSpPr>
          <p:cNvPr id="24" name="TextBox 23">
            <a:extLst>
              <a:ext uri="{FF2B5EF4-FFF2-40B4-BE49-F238E27FC236}">
                <a16:creationId xmlns:a16="http://schemas.microsoft.com/office/drawing/2014/main" id="{55831ACC-7F2C-483B-8C22-548734D75505}"/>
              </a:ext>
            </a:extLst>
          </p:cNvPr>
          <p:cNvSpPr txBox="1"/>
          <p:nvPr/>
        </p:nvSpPr>
        <p:spPr>
          <a:xfrm>
            <a:off x="431572" y="3843595"/>
            <a:ext cx="5761672" cy="736997"/>
          </a:xfrm>
          <a:prstGeom prst="rect">
            <a:avLst/>
          </a:prstGeom>
          <a:noFill/>
        </p:spPr>
        <p:txBody>
          <a:bodyPr wrap="square">
            <a:spAutoFit/>
          </a:bodyPr>
          <a:lstStyle/>
          <a:p>
            <a:pPr marL="12700" algn="just">
              <a:spcBef>
                <a:spcPts val="95"/>
              </a:spcBef>
            </a:pPr>
            <a:r>
              <a:rPr lang="en-US" b="1" u="sng" spc="-5" dirty="0">
                <a:solidFill>
                  <a:srgbClr val="86AF49"/>
                </a:solidFill>
                <a:uFill>
                  <a:solidFill>
                    <a:srgbClr val="86AF49"/>
                  </a:solidFill>
                </a:uFill>
                <a:latin typeface="+mj-lt"/>
                <a:cs typeface="Calibri"/>
              </a:rPr>
              <a:t>Partially Addressed Adding Seeds (Mandatory)</a:t>
            </a:r>
          </a:p>
          <a:p>
            <a:pPr marL="12700" marR="5080">
              <a:lnSpc>
                <a:spcPts val="969"/>
              </a:lnSpc>
              <a:spcBef>
                <a:spcPts val="840"/>
              </a:spcBef>
            </a:pPr>
            <a:r>
              <a:rPr lang="en-US" sz="1200" spc="-5" dirty="0">
                <a:latin typeface="+mj-lt"/>
              </a:rPr>
              <a:t>Initially the 2 seed addresses below must be added into the raw data before the data is run through the mail sort software so it  is inserted into the correct container appropriately.</a:t>
            </a:r>
          </a:p>
        </p:txBody>
      </p:sp>
      <p:graphicFrame>
        <p:nvGraphicFramePr>
          <p:cNvPr id="28" name="Table 27">
            <a:extLst>
              <a:ext uri="{FF2B5EF4-FFF2-40B4-BE49-F238E27FC236}">
                <a16:creationId xmlns:a16="http://schemas.microsoft.com/office/drawing/2014/main" id="{718938CA-1FC9-4AEE-91D8-E0EC70110E66}"/>
              </a:ext>
            </a:extLst>
          </p:cNvPr>
          <p:cNvGraphicFramePr>
            <a:graphicFrameLocks noGrp="1"/>
          </p:cNvGraphicFramePr>
          <p:nvPr>
            <p:extLst>
              <p:ext uri="{D42A27DB-BD31-4B8C-83A1-F6EECF244321}">
                <p14:modId xmlns:p14="http://schemas.microsoft.com/office/powerpoint/2010/main" val="2354717146"/>
              </p:ext>
            </p:extLst>
          </p:nvPr>
        </p:nvGraphicFramePr>
        <p:xfrm>
          <a:off x="3237287" y="4718089"/>
          <a:ext cx="2005290" cy="1280160"/>
        </p:xfrm>
        <a:graphic>
          <a:graphicData uri="http://schemas.openxmlformats.org/drawingml/2006/table">
            <a:tbl>
              <a:tblPr firstRow="1" bandRow="1">
                <a:tableStyleId>{2D5ABB26-0587-4C30-8999-92F81FD0307C}</a:tableStyleId>
              </a:tblPr>
              <a:tblGrid>
                <a:gridCol w="2005290">
                  <a:extLst>
                    <a:ext uri="{9D8B030D-6E8A-4147-A177-3AD203B41FA5}">
                      <a16:colId xmlns:a16="http://schemas.microsoft.com/office/drawing/2014/main" val="3931025380"/>
                    </a:ext>
                  </a:extLst>
                </a:gridCol>
              </a:tblGrid>
              <a:tr h="120967">
                <a:tc>
                  <a:txBody>
                    <a:bodyPr/>
                    <a:lstStyle/>
                    <a:p>
                      <a:pPr algn="ctr" fontAlgn="t"/>
                      <a:r>
                        <a:rPr lang="en-US" sz="1000" b="0" i="0" u="none" strike="noStrike" dirty="0">
                          <a:solidFill>
                            <a:srgbClr val="000000"/>
                          </a:solidFill>
                          <a:effectLst/>
                          <a:latin typeface="Calibri" panose="020F0502020204030204" pitchFamily="34" charset="0"/>
                        </a:rPr>
                        <a:t>Partially Addressed UCID XXXXXX- XXX</a:t>
                      </a:r>
                    </a:p>
                  </a:txBody>
                  <a:tcPr marL="9525" marR="9525" marT="9525" marB="0">
                    <a:lnL w="28575">
                      <a:solidFill>
                        <a:srgbClr val="86AF49"/>
                      </a:solidFill>
                      <a:prstDash val="solid"/>
                    </a:lnL>
                    <a:lnR w="28575">
                      <a:solidFill>
                        <a:srgbClr val="86AF49"/>
                      </a:solidFill>
                      <a:prstDash val="solid"/>
                    </a:lnR>
                    <a:lnT w="28575">
                      <a:solidFill>
                        <a:srgbClr val="86AF49"/>
                      </a:solidFill>
                      <a:prstDash val="solid"/>
                    </a:lnT>
                    <a:lnB w="28575">
                      <a:solidFill>
                        <a:srgbClr val="86AF49"/>
                      </a:solidFill>
                      <a:prstDash val="solid"/>
                    </a:lnB>
                  </a:tcPr>
                </a:tc>
                <a:extLst>
                  <a:ext uri="{0D108BD9-81ED-4DB2-BD59-A6C34878D82A}">
                    <a16:rowId xmlns:a16="http://schemas.microsoft.com/office/drawing/2014/main" val="2746725938"/>
                  </a:ext>
                </a:extLst>
              </a:tr>
              <a:tr h="226695">
                <a:tc>
                  <a:txBody>
                    <a:bodyPr/>
                    <a:lstStyle/>
                    <a:p>
                      <a:pPr algn="ctr" fontAlgn="ctr"/>
                      <a:r>
                        <a:rPr lang="en-GB" sz="1000" b="0" i="0" u="none" strike="noStrike" dirty="0">
                          <a:solidFill>
                            <a:srgbClr val="000000"/>
                          </a:solidFill>
                          <a:effectLst/>
                          <a:latin typeface="Calibri" panose="020F0502020204030204" pitchFamily="34" charset="0"/>
                        </a:rPr>
                        <a:t>The Delivery Group</a:t>
                      </a:r>
                    </a:p>
                  </a:txBody>
                  <a:tcPr marL="9525" marR="9525" marT="9525" marB="0" anchor="ctr">
                    <a:lnL w="28575">
                      <a:solidFill>
                        <a:srgbClr val="86AF49"/>
                      </a:solidFill>
                      <a:prstDash val="solid"/>
                    </a:lnL>
                    <a:lnR w="28575">
                      <a:solidFill>
                        <a:srgbClr val="86AF49"/>
                      </a:solidFill>
                      <a:prstDash val="solid"/>
                    </a:lnR>
                    <a:lnT w="28575">
                      <a:solidFill>
                        <a:srgbClr val="86AF49"/>
                      </a:solidFill>
                      <a:prstDash val="solid"/>
                    </a:lnT>
                    <a:lnB w="28575">
                      <a:solidFill>
                        <a:srgbClr val="86AF49"/>
                      </a:solidFill>
                      <a:prstDash val="solid"/>
                    </a:lnB>
                  </a:tcPr>
                </a:tc>
                <a:extLst>
                  <a:ext uri="{0D108BD9-81ED-4DB2-BD59-A6C34878D82A}">
                    <a16:rowId xmlns:a16="http://schemas.microsoft.com/office/drawing/2014/main" val="1324786602"/>
                  </a:ext>
                </a:extLst>
              </a:tr>
              <a:tr h="226060">
                <a:tc>
                  <a:txBody>
                    <a:bodyPr/>
                    <a:lstStyle/>
                    <a:p>
                      <a:pPr algn="ctr" fontAlgn="ctr"/>
                      <a:r>
                        <a:rPr lang="en-GB" sz="1000" b="0" i="0" u="none" strike="noStrike" dirty="0">
                          <a:solidFill>
                            <a:srgbClr val="000000"/>
                          </a:solidFill>
                          <a:effectLst/>
                          <a:latin typeface="Calibri" panose="020F0502020204030204" pitchFamily="34" charset="0"/>
                        </a:rPr>
                        <a:t>Unit 2 Catalina Approach</a:t>
                      </a:r>
                    </a:p>
                  </a:txBody>
                  <a:tcPr marL="9525" marR="9525" marT="9525" marB="0" anchor="ctr">
                    <a:lnL w="28575">
                      <a:solidFill>
                        <a:srgbClr val="86AF49"/>
                      </a:solidFill>
                      <a:prstDash val="solid"/>
                    </a:lnL>
                    <a:lnR w="28575">
                      <a:solidFill>
                        <a:srgbClr val="86AF49"/>
                      </a:solidFill>
                      <a:prstDash val="solid"/>
                    </a:lnR>
                    <a:lnT w="28575">
                      <a:solidFill>
                        <a:srgbClr val="86AF49"/>
                      </a:solidFill>
                      <a:prstDash val="solid"/>
                    </a:lnT>
                    <a:lnB w="28575">
                      <a:solidFill>
                        <a:srgbClr val="86AF49"/>
                      </a:solidFill>
                      <a:prstDash val="solid"/>
                    </a:lnB>
                  </a:tcPr>
                </a:tc>
                <a:extLst>
                  <a:ext uri="{0D108BD9-81ED-4DB2-BD59-A6C34878D82A}">
                    <a16:rowId xmlns:a16="http://schemas.microsoft.com/office/drawing/2014/main" val="3516425457"/>
                  </a:ext>
                </a:extLst>
              </a:tr>
              <a:tr h="222250">
                <a:tc>
                  <a:txBody>
                    <a:bodyPr/>
                    <a:lstStyle/>
                    <a:p>
                      <a:pPr algn="ctr" fontAlgn="ctr"/>
                      <a:r>
                        <a:rPr lang="en-GB" sz="1000" b="0" i="0" u="none" strike="noStrike" dirty="0">
                          <a:solidFill>
                            <a:srgbClr val="000000"/>
                          </a:solidFill>
                          <a:effectLst/>
                          <a:latin typeface="Calibri" panose="020F0502020204030204" pitchFamily="34" charset="0"/>
                        </a:rPr>
                        <a:t>Omega South</a:t>
                      </a:r>
                    </a:p>
                  </a:txBody>
                  <a:tcPr marL="9525" marR="9525" marT="9525" marB="0" anchor="ctr">
                    <a:lnL w="28575">
                      <a:solidFill>
                        <a:srgbClr val="86AF49"/>
                      </a:solidFill>
                      <a:prstDash val="solid"/>
                    </a:lnL>
                    <a:lnR w="28575">
                      <a:solidFill>
                        <a:srgbClr val="86AF49"/>
                      </a:solidFill>
                      <a:prstDash val="solid"/>
                    </a:lnR>
                    <a:lnT w="28575">
                      <a:solidFill>
                        <a:srgbClr val="86AF49"/>
                      </a:solidFill>
                      <a:prstDash val="solid"/>
                    </a:lnT>
                    <a:lnB w="28575">
                      <a:solidFill>
                        <a:srgbClr val="86AF49"/>
                      </a:solidFill>
                      <a:prstDash val="solid"/>
                    </a:lnB>
                  </a:tcPr>
                </a:tc>
                <a:extLst>
                  <a:ext uri="{0D108BD9-81ED-4DB2-BD59-A6C34878D82A}">
                    <a16:rowId xmlns:a16="http://schemas.microsoft.com/office/drawing/2014/main" val="3255270836"/>
                  </a:ext>
                </a:extLst>
              </a:tr>
              <a:tr h="219710">
                <a:tc>
                  <a:txBody>
                    <a:bodyPr/>
                    <a:lstStyle/>
                    <a:p>
                      <a:pPr algn="ctr" fontAlgn="ctr"/>
                      <a:r>
                        <a:rPr lang="en-GB" sz="1000" b="0" i="0" u="none" strike="noStrike" dirty="0">
                          <a:solidFill>
                            <a:srgbClr val="000000"/>
                          </a:solidFill>
                          <a:effectLst/>
                          <a:latin typeface="Calibri" panose="020F0502020204030204" pitchFamily="34" charset="0"/>
                        </a:rPr>
                        <a:t>Warrington</a:t>
                      </a:r>
                    </a:p>
                  </a:txBody>
                  <a:tcPr marL="9525" marR="9525" marT="9525" marB="0" anchor="ctr">
                    <a:lnL w="28575">
                      <a:solidFill>
                        <a:srgbClr val="86AF49"/>
                      </a:solidFill>
                      <a:prstDash val="solid"/>
                    </a:lnL>
                    <a:lnR w="28575">
                      <a:solidFill>
                        <a:srgbClr val="86AF49"/>
                      </a:solidFill>
                      <a:prstDash val="solid"/>
                    </a:lnR>
                    <a:lnT w="28575">
                      <a:solidFill>
                        <a:srgbClr val="86AF49"/>
                      </a:solidFill>
                      <a:prstDash val="solid"/>
                    </a:lnT>
                    <a:lnB w="28575">
                      <a:solidFill>
                        <a:srgbClr val="86AF49"/>
                      </a:solidFill>
                      <a:prstDash val="solid"/>
                    </a:lnB>
                  </a:tcPr>
                </a:tc>
                <a:extLst>
                  <a:ext uri="{0D108BD9-81ED-4DB2-BD59-A6C34878D82A}">
                    <a16:rowId xmlns:a16="http://schemas.microsoft.com/office/drawing/2014/main" val="1490955367"/>
                  </a:ext>
                </a:extLst>
              </a:tr>
              <a:tr h="223520">
                <a:tc>
                  <a:txBody>
                    <a:bodyPr/>
                    <a:lstStyle/>
                    <a:p>
                      <a:pPr algn="ctr" fontAlgn="ctr"/>
                      <a:r>
                        <a:rPr lang="en-GB" sz="1000" b="0" i="0" u="none" strike="noStrike" dirty="0">
                          <a:solidFill>
                            <a:srgbClr val="000000"/>
                          </a:solidFill>
                          <a:effectLst/>
                          <a:latin typeface="Calibri" panose="020F0502020204030204" pitchFamily="34" charset="0"/>
                        </a:rPr>
                        <a:t>WA5 3UY</a:t>
                      </a:r>
                    </a:p>
                  </a:txBody>
                  <a:tcPr marL="9525" marR="9525" marT="9525" marB="0" anchor="ctr">
                    <a:lnL w="28575">
                      <a:solidFill>
                        <a:srgbClr val="86AF49"/>
                      </a:solidFill>
                      <a:prstDash val="solid"/>
                    </a:lnL>
                    <a:lnR w="28575">
                      <a:solidFill>
                        <a:srgbClr val="86AF49"/>
                      </a:solidFill>
                      <a:prstDash val="solid"/>
                    </a:lnR>
                    <a:lnT w="28575">
                      <a:solidFill>
                        <a:srgbClr val="86AF49"/>
                      </a:solidFill>
                      <a:prstDash val="solid"/>
                    </a:lnT>
                    <a:lnB w="28575">
                      <a:solidFill>
                        <a:srgbClr val="86AF49"/>
                      </a:solidFill>
                      <a:prstDash val="solid"/>
                    </a:lnB>
                  </a:tcPr>
                </a:tc>
                <a:extLst>
                  <a:ext uri="{0D108BD9-81ED-4DB2-BD59-A6C34878D82A}">
                    <a16:rowId xmlns:a16="http://schemas.microsoft.com/office/drawing/2014/main" val="2155750254"/>
                  </a:ext>
                </a:extLst>
              </a:tr>
            </a:tbl>
          </a:graphicData>
        </a:graphic>
      </p:graphicFrame>
      <p:pic>
        <p:nvPicPr>
          <p:cNvPr id="30" name="Picture 29">
            <a:extLst>
              <a:ext uri="{FF2B5EF4-FFF2-40B4-BE49-F238E27FC236}">
                <a16:creationId xmlns:a16="http://schemas.microsoft.com/office/drawing/2014/main" id="{50A5B05E-F97F-4347-BF7D-21E9EBBFFC4D}"/>
              </a:ext>
            </a:extLst>
          </p:cNvPr>
          <p:cNvPicPr>
            <a:picLocks noChangeAspect="1"/>
          </p:cNvPicPr>
          <p:nvPr/>
        </p:nvPicPr>
        <p:blipFill>
          <a:blip r:embed="rId6"/>
          <a:stretch>
            <a:fillRect/>
          </a:stretch>
        </p:blipFill>
        <p:spPr>
          <a:xfrm>
            <a:off x="685735" y="4718385"/>
            <a:ext cx="2100073" cy="1200150"/>
          </a:xfrm>
          <a:prstGeom prst="rect">
            <a:avLst/>
          </a:prstGeom>
        </p:spPr>
      </p:pic>
      <p:sp>
        <p:nvSpPr>
          <p:cNvPr id="35" name="object 14">
            <a:extLst>
              <a:ext uri="{FF2B5EF4-FFF2-40B4-BE49-F238E27FC236}">
                <a16:creationId xmlns:a16="http://schemas.microsoft.com/office/drawing/2014/main" id="{8211AA72-ABB1-4475-AF16-56CFD93EFD99}"/>
              </a:ext>
            </a:extLst>
          </p:cNvPr>
          <p:cNvSpPr txBox="1"/>
          <p:nvPr/>
        </p:nvSpPr>
        <p:spPr>
          <a:xfrm>
            <a:off x="377139" y="5954734"/>
            <a:ext cx="6082030" cy="1910138"/>
          </a:xfrm>
          <a:prstGeom prst="rect">
            <a:avLst/>
          </a:prstGeom>
        </p:spPr>
        <p:txBody>
          <a:bodyPr vert="horz" wrap="square" lIns="0" tIns="12065" rIns="0" bIns="0" rtlCol="0">
            <a:spAutoFit/>
          </a:bodyPr>
          <a:lstStyle/>
          <a:p>
            <a:pPr marL="12700" marR="5080" algn="just">
              <a:lnSpc>
                <a:spcPts val="969"/>
              </a:lnSpc>
              <a:spcBef>
                <a:spcPts val="800"/>
              </a:spcBef>
            </a:pPr>
            <a:endParaRPr lang="en-US" sz="1200" spc="-15" dirty="0">
              <a:latin typeface="+mj-lt"/>
            </a:endParaRPr>
          </a:p>
          <a:p>
            <a:pPr marL="12700" marR="5080" algn="just">
              <a:lnSpc>
                <a:spcPts val="969"/>
              </a:lnSpc>
            </a:pPr>
            <a:r>
              <a:rPr lang="en-US" sz="1200" spc="-15" dirty="0">
                <a:latin typeface="+mj-lt"/>
              </a:rPr>
              <a:t>Alternatively for Partially Addressed you may send a seed/sample to us in electronic format by submitting a PDF by email to </a:t>
            </a:r>
            <a:r>
              <a:rPr lang="en-US" sz="1200" spc="-15" dirty="0">
                <a:latin typeface="+mj-lt"/>
                <a:hlinkClick r:id="rId7">
                  <a:extLst>
                    <a:ext uri="{A12FA001-AC4F-418D-AE19-62706E023703}">
                      <ahyp:hlinkClr xmlns:ahyp="http://schemas.microsoft.com/office/drawing/2018/hyperlinkcolor" val="tx"/>
                    </a:ext>
                  </a:extLst>
                </a:hlinkClick>
              </a:rPr>
              <a:t>PDFseeds@thedeliverygroup.co.uk</a:t>
            </a:r>
            <a:r>
              <a:rPr lang="en-US" sz="1200" spc="-15" dirty="0">
                <a:latin typeface="+mj-lt"/>
              </a:rPr>
              <a:t> (or such other address as we may notify you of from time to time). If you are sending us a seed/sample in PDF format by email, you must send us the following information: </a:t>
            </a:r>
          </a:p>
          <a:p>
            <a:pPr marL="12700" marR="5080" algn="just">
              <a:lnSpc>
                <a:spcPts val="969"/>
              </a:lnSpc>
            </a:pPr>
            <a:endParaRPr lang="en-US" sz="1200" spc="-15" dirty="0">
              <a:latin typeface="+mj-lt"/>
            </a:endParaRPr>
          </a:p>
          <a:p>
            <a:pPr marL="12700" marR="5080" algn="just">
              <a:lnSpc>
                <a:spcPts val="969"/>
              </a:lnSpc>
              <a:buFont typeface="+mj-lt"/>
              <a:buAutoNum type="arabicPeriod"/>
            </a:pPr>
            <a:r>
              <a:rPr lang="en-US" sz="1200" spc="-15" dirty="0">
                <a:latin typeface="+mj-lt"/>
              </a:rPr>
              <a:t>email title: Partially Addressed Mail Sample for [customer name]; </a:t>
            </a:r>
          </a:p>
          <a:p>
            <a:pPr marL="12700" marR="5080" algn="just">
              <a:lnSpc>
                <a:spcPts val="969"/>
              </a:lnSpc>
              <a:buFont typeface="+mj-lt"/>
              <a:buAutoNum type="arabicPeriod"/>
            </a:pPr>
            <a:r>
              <a:rPr lang="en-US" sz="1200" spc="-15" dirty="0">
                <a:latin typeface="+mj-lt"/>
              </a:rPr>
              <a:t>pdf attachment(s) to include front and back of outer and all inner content; </a:t>
            </a:r>
          </a:p>
          <a:p>
            <a:pPr marL="12700" marR="5080" algn="just">
              <a:lnSpc>
                <a:spcPts val="969"/>
              </a:lnSpc>
              <a:buFont typeface="+mj-lt"/>
              <a:buAutoNum type="arabicPeriod"/>
            </a:pPr>
            <a:r>
              <a:rPr lang="en-US" sz="1200" spc="-15" dirty="0">
                <a:latin typeface="+mj-lt"/>
              </a:rPr>
              <a:t>Date of posting; </a:t>
            </a:r>
          </a:p>
          <a:p>
            <a:pPr marL="12700" marR="5080" algn="just">
              <a:lnSpc>
                <a:spcPts val="969"/>
              </a:lnSpc>
              <a:buFont typeface="+mj-lt"/>
              <a:buAutoNum type="arabicPeriod"/>
            </a:pPr>
            <a:r>
              <a:rPr lang="en-US" sz="1200" spc="-15" dirty="0">
                <a:latin typeface="+mj-lt"/>
              </a:rPr>
              <a:t>UCID number; </a:t>
            </a:r>
          </a:p>
          <a:p>
            <a:pPr marL="12700" marR="5080" algn="just">
              <a:lnSpc>
                <a:spcPts val="969"/>
              </a:lnSpc>
              <a:buFont typeface="+mj-lt"/>
              <a:buAutoNum type="arabicPeriod"/>
            </a:pPr>
            <a:r>
              <a:rPr lang="en-US" sz="1200" spc="-15" dirty="0">
                <a:latin typeface="+mj-lt"/>
              </a:rPr>
              <a:t>SCID number; and </a:t>
            </a:r>
          </a:p>
          <a:p>
            <a:pPr marL="12700" marR="5080" algn="just">
              <a:lnSpc>
                <a:spcPts val="969"/>
              </a:lnSpc>
              <a:buFont typeface="+mj-lt"/>
              <a:buAutoNum type="arabicPeriod"/>
            </a:pPr>
            <a:r>
              <a:rPr lang="en-US" sz="1200" spc="-15" dirty="0">
                <a:latin typeface="+mj-lt"/>
              </a:rPr>
              <a:t>eManifest ID. </a:t>
            </a:r>
          </a:p>
          <a:p>
            <a:pPr marL="12700" marR="5080" algn="just">
              <a:lnSpc>
                <a:spcPts val="969"/>
              </a:lnSpc>
              <a:buFont typeface="+mj-lt"/>
              <a:buAutoNum type="arabicPeriod"/>
            </a:pPr>
            <a:r>
              <a:rPr lang="en-US" sz="1200" spc="-15" dirty="0">
                <a:latin typeface="+mj-lt"/>
              </a:rPr>
              <a:t>Job Reference from Docket Hub</a:t>
            </a:r>
          </a:p>
          <a:p>
            <a:pPr marL="12700" marR="5080" algn="just">
              <a:lnSpc>
                <a:spcPts val="969"/>
              </a:lnSpc>
              <a:spcBef>
                <a:spcPts val="800"/>
              </a:spcBef>
            </a:pPr>
            <a:endParaRPr lang="en-US" sz="900" dirty="0">
              <a:latin typeface="Lucida Sans"/>
              <a:cs typeface="Lucida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7439" y="8699731"/>
            <a:ext cx="6322060" cy="172720"/>
          </a:xfrm>
          <a:prstGeom prst="rect">
            <a:avLst/>
          </a:prstGeom>
        </p:spPr>
        <p:txBody>
          <a:bodyPr vert="horz" wrap="square" lIns="0" tIns="8255" rIns="0" bIns="0" rtlCol="0">
            <a:spAutoFit/>
          </a:bodyPr>
          <a:lstStyle/>
          <a:p>
            <a:pPr>
              <a:lnSpc>
                <a:spcPct val="100000"/>
              </a:lnSpc>
              <a:spcBef>
                <a:spcPts val="65"/>
              </a:spcBef>
              <a:tabLst>
                <a:tab pos="4255135" algn="l"/>
              </a:tabLst>
            </a:pPr>
            <a:r>
              <a:rPr sz="1000" spc="-20" dirty="0">
                <a:solidFill>
                  <a:srgbClr val="FFFFFF"/>
                </a:solidFill>
                <a:latin typeface="Lucida Sans"/>
                <a:cs typeface="Lucida Sans"/>
                <a:hlinkClick r:id="rId2"/>
              </a:rPr>
              <a:t>www.the</a:t>
            </a:r>
            <a:r>
              <a:rPr sz="1000" b="1" spc="-20" dirty="0">
                <a:solidFill>
                  <a:srgbClr val="FFFFFF"/>
                </a:solidFill>
                <a:latin typeface="Tahoma"/>
                <a:cs typeface="Tahoma"/>
                <a:hlinkClick r:id="rId2"/>
              </a:rPr>
              <a:t>delivery</a:t>
            </a:r>
            <a:r>
              <a:rPr sz="1000" spc="-20" dirty="0">
                <a:solidFill>
                  <a:srgbClr val="FFFFFF"/>
                </a:solidFill>
                <a:latin typeface="Lucida Sans"/>
                <a:cs typeface="Lucida Sans"/>
                <a:hlinkClick r:id="rId2"/>
              </a:rPr>
              <a:t>group.co.uk</a:t>
            </a:r>
            <a:r>
              <a:rPr sz="1000" spc="-20" dirty="0">
                <a:solidFill>
                  <a:srgbClr val="FFFFFF"/>
                </a:solidFill>
                <a:latin typeface="Lucida Sans"/>
                <a:cs typeface="Lucida Sans"/>
              </a:rPr>
              <a:t>	</a:t>
            </a:r>
            <a:r>
              <a:rPr sz="1000" spc="20" dirty="0">
                <a:solidFill>
                  <a:srgbClr val="FFFFFF"/>
                </a:solidFill>
                <a:latin typeface="Tahoma"/>
                <a:cs typeface="Tahoma"/>
              </a:rPr>
              <a:t>People</a:t>
            </a:r>
            <a:r>
              <a:rPr sz="1000" spc="-30" dirty="0">
                <a:solidFill>
                  <a:srgbClr val="FFFFFF"/>
                </a:solidFill>
                <a:latin typeface="Tahoma"/>
                <a:cs typeface="Tahoma"/>
              </a:rPr>
              <a:t> </a:t>
            </a:r>
            <a:r>
              <a:rPr sz="1000" spc="155" dirty="0">
                <a:solidFill>
                  <a:srgbClr val="86AF49"/>
                </a:solidFill>
                <a:latin typeface="Tahoma"/>
                <a:cs typeface="Tahoma"/>
              </a:rPr>
              <a:t>|</a:t>
            </a:r>
            <a:r>
              <a:rPr sz="1000" spc="-40" dirty="0">
                <a:solidFill>
                  <a:srgbClr val="86AF49"/>
                </a:solidFill>
                <a:latin typeface="Tahoma"/>
                <a:cs typeface="Tahoma"/>
              </a:rPr>
              <a:t> </a:t>
            </a:r>
            <a:r>
              <a:rPr sz="1000" spc="15" dirty="0">
                <a:solidFill>
                  <a:srgbClr val="FFFFFF"/>
                </a:solidFill>
                <a:latin typeface="Tahoma"/>
                <a:cs typeface="Tahoma"/>
              </a:rPr>
              <a:t>Partnership</a:t>
            </a:r>
            <a:r>
              <a:rPr sz="1000" spc="-35" dirty="0">
                <a:solidFill>
                  <a:srgbClr val="FFFFFF"/>
                </a:solidFill>
                <a:latin typeface="Tahoma"/>
                <a:cs typeface="Tahoma"/>
              </a:rPr>
              <a:t> </a:t>
            </a:r>
            <a:r>
              <a:rPr sz="1000" spc="155" dirty="0">
                <a:solidFill>
                  <a:srgbClr val="86AF49"/>
                </a:solidFill>
                <a:latin typeface="Tahoma"/>
                <a:cs typeface="Tahoma"/>
              </a:rPr>
              <a:t>|</a:t>
            </a:r>
            <a:r>
              <a:rPr sz="1000" spc="-40" dirty="0">
                <a:solidFill>
                  <a:srgbClr val="86AF49"/>
                </a:solidFill>
                <a:latin typeface="Tahoma"/>
                <a:cs typeface="Tahoma"/>
              </a:rPr>
              <a:t> </a:t>
            </a:r>
            <a:r>
              <a:rPr sz="1000" spc="15" dirty="0">
                <a:solidFill>
                  <a:srgbClr val="FFFFFF"/>
                </a:solidFill>
                <a:latin typeface="Tahoma"/>
                <a:cs typeface="Tahoma"/>
              </a:rPr>
              <a:t>Performance</a:t>
            </a:r>
            <a:endParaRPr sz="1000">
              <a:latin typeface="Tahoma"/>
              <a:cs typeface="Tahoma"/>
            </a:endParaRPr>
          </a:p>
        </p:txBody>
      </p:sp>
      <p:grpSp>
        <p:nvGrpSpPr>
          <p:cNvPr id="3" name="object 3"/>
          <p:cNvGrpSpPr/>
          <p:nvPr/>
        </p:nvGrpSpPr>
        <p:grpSpPr>
          <a:xfrm>
            <a:off x="0" y="2"/>
            <a:ext cx="6851650" cy="1187450"/>
            <a:chOff x="0" y="2"/>
            <a:chExt cx="6851650" cy="1187450"/>
          </a:xfrm>
        </p:grpSpPr>
        <p:pic>
          <p:nvPicPr>
            <p:cNvPr id="4" name="object 4"/>
            <p:cNvPicPr/>
            <p:nvPr/>
          </p:nvPicPr>
          <p:blipFill>
            <a:blip r:embed="rId3" cstate="print"/>
            <a:stretch>
              <a:fillRect/>
            </a:stretch>
          </p:blipFill>
          <p:spPr>
            <a:xfrm>
              <a:off x="4893564" y="2"/>
              <a:ext cx="1957936" cy="1187190"/>
            </a:xfrm>
            <a:prstGeom prst="rect">
              <a:avLst/>
            </a:prstGeom>
          </p:spPr>
        </p:pic>
        <p:pic>
          <p:nvPicPr>
            <p:cNvPr id="5" name="object 5"/>
            <p:cNvPicPr/>
            <p:nvPr/>
          </p:nvPicPr>
          <p:blipFill>
            <a:blip r:embed="rId4" cstate="print"/>
            <a:stretch>
              <a:fillRect/>
            </a:stretch>
          </p:blipFill>
          <p:spPr>
            <a:xfrm>
              <a:off x="0" y="2"/>
              <a:ext cx="5102440" cy="1187190"/>
            </a:xfrm>
            <a:prstGeom prst="rect">
              <a:avLst/>
            </a:prstGeom>
          </p:spPr>
        </p:pic>
        <p:pic>
          <p:nvPicPr>
            <p:cNvPr id="6" name="object 6"/>
            <p:cNvPicPr/>
            <p:nvPr/>
          </p:nvPicPr>
          <p:blipFill>
            <a:blip r:embed="rId5" cstate="print"/>
            <a:stretch>
              <a:fillRect/>
            </a:stretch>
          </p:blipFill>
          <p:spPr>
            <a:xfrm>
              <a:off x="298704" y="257556"/>
              <a:ext cx="2039112" cy="562355"/>
            </a:xfrm>
            <a:prstGeom prst="rect">
              <a:avLst/>
            </a:prstGeom>
          </p:spPr>
        </p:pic>
        <p:sp>
          <p:nvSpPr>
            <p:cNvPr id="7" name="object 7"/>
            <p:cNvSpPr/>
            <p:nvPr/>
          </p:nvSpPr>
          <p:spPr>
            <a:xfrm>
              <a:off x="2719577" y="258317"/>
              <a:ext cx="5080" cy="554990"/>
            </a:xfrm>
            <a:custGeom>
              <a:avLst/>
              <a:gdLst/>
              <a:ahLst/>
              <a:cxnLst/>
              <a:rect l="l" t="t" r="r" b="b"/>
              <a:pathLst>
                <a:path w="5080" h="554990">
                  <a:moveTo>
                    <a:pt x="0" y="0"/>
                  </a:moveTo>
                  <a:lnTo>
                    <a:pt x="4826" y="554482"/>
                  </a:lnTo>
                </a:path>
              </a:pathLst>
            </a:custGeom>
            <a:ln w="19812">
              <a:solidFill>
                <a:srgbClr val="7E7D73"/>
              </a:solidFill>
            </a:ln>
          </p:spPr>
          <p:txBody>
            <a:bodyPr wrap="square" lIns="0" tIns="0" rIns="0" bIns="0" rtlCol="0"/>
            <a:lstStyle/>
            <a:p>
              <a:endParaRPr/>
            </a:p>
          </p:txBody>
        </p:sp>
        <p:pic>
          <p:nvPicPr>
            <p:cNvPr id="8" name="object 8"/>
            <p:cNvPicPr/>
            <p:nvPr/>
          </p:nvPicPr>
          <p:blipFill>
            <a:blip r:embed="rId3" cstate="print"/>
            <a:stretch>
              <a:fillRect/>
            </a:stretch>
          </p:blipFill>
          <p:spPr>
            <a:xfrm>
              <a:off x="4893564" y="2"/>
              <a:ext cx="1957936" cy="1187190"/>
            </a:xfrm>
            <a:prstGeom prst="rect">
              <a:avLst/>
            </a:prstGeom>
          </p:spPr>
        </p:pic>
        <p:pic>
          <p:nvPicPr>
            <p:cNvPr id="9" name="object 9"/>
            <p:cNvPicPr/>
            <p:nvPr/>
          </p:nvPicPr>
          <p:blipFill>
            <a:blip r:embed="rId4" cstate="print"/>
            <a:stretch>
              <a:fillRect/>
            </a:stretch>
          </p:blipFill>
          <p:spPr>
            <a:xfrm>
              <a:off x="0" y="2"/>
              <a:ext cx="5102440" cy="1187190"/>
            </a:xfrm>
            <a:prstGeom prst="rect">
              <a:avLst/>
            </a:prstGeom>
          </p:spPr>
        </p:pic>
        <p:pic>
          <p:nvPicPr>
            <p:cNvPr id="10" name="object 10"/>
            <p:cNvPicPr/>
            <p:nvPr/>
          </p:nvPicPr>
          <p:blipFill>
            <a:blip r:embed="rId5" cstate="print"/>
            <a:stretch>
              <a:fillRect/>
            </a:stretch>
          </p:blipFill>
          <p:spPr>
            <a:xfrm>
              <a:off x="298704" y="257556"/>
              <a:ext cx="2039112" cy="562355"/>
            </a:xfrm>
            <a:prstGeom prst="rect">
              <a:avLst/>
            </a:prstGeom>
          </p:spPr>
        </p:pic>
        <p:sp>
          <p:nvSpPr>
            <p:cNvPr id="11" name="object 11"/>
            <p:cNvSpPr/>
            <p:nvPr/>
          </p:nvSpPr>
          <p:spPr>
            <a:xfrm>
              <a:off x="2719577" y="258317"/>
              <a:ext cx="5080" cy="554990"/>
            </a:xfrm>
            <a:custGeom>
              <a:avLst/>
              <a:gdLst/>
              <a:ahLst/>
              <a:cxnLst/>
              <a:rect l="l" t="t" r="r" b="b"/>
              <a:pathLst>
                <a:path w="5080" h="554990">
                  <a:moveTo>
                    <a:pt x="0" y="0"/>
                  </a:moveTo>
                  <a:lnTo>
                    <a:pt x="4826" y="554482"/>
                  </a:lnTo>
                </a:path>
              </a:pathLst>
            </a:custGeom>
            <a:ln w="19812">
              <a:solidFill>
                <a:srgbClr val="7E7D73"/>
              </a:solidFill>
            </a:ln>
          </p:spPr>
          <p:txBody>
            <a:bodyPr wrap="square" lIns="0" tIns="0" rIns="0" bIns="0" rtlCol="0"/>
            <a:lstStyle/>
            <a:p>
              <a:endParaRPr/>
            </a:p>
          </p:txBody>
        </p:sp>
      </p:grpSp>
      <p:sp>
        <p:nvSpPr>
          <p:cNvPr id="12" name="object 12"/>
          <p:cNvSpPr txBox="1"/>
          <p:nvPr/>
        </p:nvSpPr>
        <p:spPr>
          <a:xfrm>
            <a:off x="2836024" y="158785"/>
            <a:ext cx="3036508" cy="754053"/>
          </a:xfrm>
          <a:prstGeom prst="rect">
            <a:avLst/>
          </a:prstGeom>
        </p:spPr>
        <p:txBody>
          <a:bodyPr vert="horz" wrap="square" lIns="0" tIns="43815" rIns="0" bIns="0" rtlCol="0">
            <a:spAutoFit/>
          </a:bodyPr>
          <a:lstStyle/>
          <a:p>
            <a:pPr marL="12700" marR="5080">
              <a:lnSpc>
                <a:spcPts val="1939"/>
              </a:lnSpc>
              <a:spcBef>
                <a:spcPts val="345"/>
              </a:spcBef>
            </a:pPr>
            <a:r>
              <a:rPr lang="en-US" sz="1400" b="1" spc="-114" dirty="0">
                <a:solidFill>
                  <a:srgbClr val="7E7D73"/>
                </a:solidFill>
                <a:latin typeface="Lucida Sans"/>
                <a:cs typeface="Lucida Sans"/>
              </a:rPr>
              <a:t>A</a:t>
            </a:r>
            <a:r>
              <a:rPr lang="en-US" sz="1400" b="1" spc="-110" dirty="0">
                <a:solidFill>
                  <a:srgbClr val="7E7D73"/>
                </a:solidFill>
                <a:latin typeface="Lucida Sans"/>
                <a:cs typeface="Lucida Sans"/>
              </a:rPr>
              <a:t>d</a:t>
            </a:r>
            <a:r>
              <a:rPr lang="en-US" sz="1400" b="1" spc="-85" dirty="0">
                <a:solidFill>
                  <a:srgbClr val="7E7D73"/>
                </a:solidFill>
                <a:latin typeface="Lucida Sans"/>
                <a:cs typeface="Lucida Sans"/>
              </a:rPr>
              <a:t>d</a:t>
            </a:r>
            <a:r>
              <a:rPr lang="en-US" sz="1400" b="1" spc="-105" dirty="0">
                <a:solidFill>
                  <a:srgbClr val="7E7D73"/>
                </a:solidFill>
                <a:latin typeface="Lucida Sans"/>
                <a:cs typeface="Lucida Sans"/>
              </a:rPr>
              <a:t>ing </a:t>
            </a:r>
            <a:r>
              <a:rPr lang="en-US" sz="1400" b="1" spc="-45" dirty="0">
                <a:solidFill>
                  <a:srgbClr val="7E7D73"/>
                </a:solidFill>
                <a:latin typeface="Lucida Sans"/>
                <a:cs typeface="Lucida Sans"/>
              </a:rPr>
              <a:t>S</a:t>
            </a:r>
            <a:r>
              <a:rPr lang="en-US" sz="1400" b="1" spc="-25" dirty="0">
                <a:solidFill>
                  <a:srgbClr val="7E7D73"/>
                </a:solidFill>
                <a:latin typeface="Lucida Sans"/>
                <a:cs typeface="Lucida Sans"/>
              </a:rPr>
              <a:t>e</a:t>
            </a:r>
            <a:r>
              <a:rPr lang="en-US" sz="1400" b="1" spc="-30" dirty="0">
                <a:solidFill>
                  <a:srgbClr val="7E7D73"/>
                </a:solidFill>
                <a:latin typeface="Lucida Sans"/>
                <a:cs typeface="Lucida Sans"/>
              </a:rPr>
              <a:t>e</a:t>
            </a:r>
            <a:r>
              <a:rPr lang="en-US" sz="1400" b="1" spc="-85" dirty="0">
                <a:solidFill>
                  <a:srgbClr val="7E7D73"/>
                </a:solidFill>
                <a:latin typeface="Lucida Sans"/>
                <a:cs typeface="Lucida Sans"/>
              </a:rPr>
              <a:t>d</a:t>
            </a:r>
            <a:r>
              <a:rPr lang="en-US" sz="1400" b="1" spc="-55" dirty="0">
                <a:solidFill>
                  <a:srgbClr val="7E7D73"/>
                </a:solidFill>
                <a:latin typeface="Lucida Sans"/>
                <a:cs typeface="Lucida Sans"/>
              </a:rPr>
              <a:t>s,</a:t>
            </a:r>
            <a:r>
              <a:rPr lang="en-US" sz="1400" b="1" spc="-100" dirty="0">
                <a:solidFill>
                  <a:srgbClr val="7E7D73"/>
                </a:solidFill>
                <a:latin typeface="Lucida Sans"/>
                <a:cs typeface="Lucida Sans"/>
              </a:rPr>
              <a:t> </a:t>
            </a:r>
            <a:r>
              <a:rPr lang="en-US" sz="1400" b="1" spc="-95" dirty="0">
                <a:solidFill>
                  <a:srgbClr val="7E7D73"/>
                </a:solidFill>
                <a:latin typeface="Lucida Sans"/>
                <a:cs typeface="Lucida Sans"/>
              </a:rPr>
              <a:t>UCID</a:t>
            </a:r>
            <a:r>
              <a:rPr lang="en-US" sz="1400" b="1" spc="-90" dirty="0">
                <a:solidFill>
                  <a:srgbClr val="7E7D73"/>
                </a:solidFill>
                <a:latin typeface="Lucida Sans"/>
                <a:cs typeface="Lucida Sans"/>
              </a:rPr>
              <a:t>’</a:t>
            </a:r>
            <a:r>
              <a:rPr lang="en-US" sz="1400" b="1" spc="-145" dirty="0">
                <a:solidFill>
                  <a:srgbClr val="7E7D73"/>
                </a:solidFill>
                <a:latin typeface="Lucida Sans"/>
                <a:cs typeface="Lucida Sans"/>
              </a:rPr>
              <a:t>s</a:t>
            </a:r>
            <a:r>
              <a:rPr lang="en-US" sz="1400" b="1" spc="-120" dirty="0">
                <a:solidFill>
                  <a:srgbClr val="7E7D73"/>
                </a:solidFill>
                <a:latin typeface="Lucida Sans"/>
                <a:cs typeface="Lucida Sans"/>
              </a:rPr>
              <a:t> </a:t>
            </a:r>
            <a:r>
              <a:rPr lang="en-US" sz="1400" b="1" spc="-5" dirty="0">
                <a:solidFill>
                  <a:srgbClr val="7E7D73"/>
                </a:solidFill>
                <a:latin typeface="Lucida Sans"/>
                <a:cs typeface="Lucida Sans"/>
              </a:rPr>
              <a:t>&amp;  </a:t>
            </a:r>
            <a:r>
              <a:rPr lang="en-US" sz="1400" b="1" spc="15" dirty="0">
                <a:solidFill>
                  <a:srgbClr val="7E7D73"/>
                </a:solidFill>
                <a:latin typeface="Lucida Sans"/>
                <a:cs typeface="Lucida Sans"/>
              </a:rPr>
              <a:t>M</a:t>
            </a:r>
            <a:r>
              <a:rPr lang="en-US" sz="1400" b="1" spc="-85" dirty="0">
                <a:solidFill>
                  <a:srgbClr val="7E7D73"/>
                </a:solidFill>
                <a:latin typeface="Lucida Sans"/>
                <a:cs typeface="Lucida Sans"/>
              </a:rPr>
              <a:t>ailin</a:t>
            </a:r>
            <a:r>
              <a:rPr lang="en-US" sz="1400" b="1" spc="-114" dirty="0">
                <a:solidFill>
                  <a:srgbClr val="7E7D73"/>
                </a:solidFill>
                <a:latin typeface="Lucida Sans"/>
                <a:cs typeface="Lucida Sans"/>
              </a:rPr>
              <a:t>g</a:t>
            </a:r>
            <a:r>
              <a:rPr lang="en-US" sz="1400" b="1" spc="-110" dirty="0">
                <a:solidFill>
                  <a:srgbClr val="7E7D73"/>
                </a:solidFill>
                <a:latin typeface="Lucida Sans"/>
                <a:cs typeface="Lucida Sans"/>
              </a:rPr>
              <a:t> </a:t>
            </a:r>
            <a:r>
              <a:rPr lang="en-US" sz="1400" b="1" spc="-65" dirty="0">
                <a:solidFill>
                  <a:srgbClr val="7E7D73"/>
                </a:solidFill>
                <a:latin typeface="Lucida Sans"/>
                <a:cs typeface="Lucida Sans"/>
              </a:rPr>
              <a:t>R</a:t>
            </a:r>
            <a:r>
              <a:rPr lang="en-US" sz="1400" b="1" spc="-60" dirty="0">
                <a:solidFill>
                  <a:srgbClr val="7E7D73"/>
                </a:solidFill>
                <a:latin typeface="Lucida Sans"/>
                <a:cs typeface="Lucida Sans"/>
              </a:rPr>
              <a:t>e</a:t>
            </a:r>
            <a:r>
              <a:rPr lang="en-US" sz="1400" b="1" spc="-50" dirty="0">
                <a:solidFill>
                  <a:srgbClr val="7E7D73"/>
                </a:solidFill>
                <a:latin typeface="Lucida Sans"/>
                <a:cs typeface="Lucida Sans"/>
              </a:rPr>
              <a:t>f</a:t>
            </a:r>
            <a:r>
              <a:rPr lang="en-US" sz="1400" b="1" spc="-80" dirty="0">
                <a:solidFill>
                  <a:srgbClr val="7E7D73"/>
                </a:solidFill>
                <a:latin typeface="Lucida Sans"/>
                <a:cs typeface="Lucida Sans"/>
              </a:rPr>
              <a:t>er</a:t>
            </a:r>
            <a:r>
              <a:rPr lang="en-US" sz="1400" b="1" spc="-35" dirty="0">
                <a:solidFill>
                  <a:srgbClr val="7E7D73"/>
                </a:solidFill>
                <a:latin typeface="Lucida Sans"/>
                <a:cs typeface="Lucida Sans"/>
              </a:rPr>
              <a:t>e</a:t>
            </a:r>
            <a:r>
              <a:rPr lang="en-US" sz="1400" b="1" spc="-45" dirty="0">
                <a:solidFill>
                  <a:srgbClr val="7E7D73"/>
                </a:solidFill>
                <a:latin typeface="Lucida Sans"/>
                <a:cs typeface="Lucida Sans"/>
              </a:rPr>
              <a:t>n</a:t>
            </a:r>
            <a:r>
              <a:rPr lang="en-US" sz="1400" b="1" spc="-50" dirty="0">
                <a:solidFill>
                  <a:srgbClr val="7E7D73"/>
                </a:solidFill>
                <a:latin typeface="Lucida Sans"/>
                <a:cs typeface="Lucida Sans"/>
              </a:rPr>
              <a:t>c</a:t>
            </a:r>
            <a:r>
              <a:rPr lang="en-US" sz="1400" b="1" spc="-55" dirty="0">
                <a:solidFill>
                  <a:srgbClr val="7E7D73"/>
                </a:solidFill>
                <a:latin typeface="Lucida Sans"/>
                <a:cs typeface="Lucida Sans"/>
              </a:rPr>
              <a:t>e</a:t>
            </a:r>
            <a:r>
              <a:rPr lang="en-US" sz="1400" b="1" spc="-145" dirty="0">
                <a:solidFill>
                  <a:srgbClr val="7E7D73"/>
                </a:solidFill>
                <a:latin typeface="Lucida Sans"/>
                <a:cs typeface="Lucida Sans"/>
              </a:rPr>
              <a:t>s</a:t>
            </a:r>
            <a:r>
              <a:rPr lang="en-US" sz="1400" b="1" spc="-110" dirty="0">
                <a:solidFill>
                  <a:srgbClr val="7E7D73"/>
                </a:solidFill>
                <a:latin typeface="Lucida Sans"/>
                <a:cs typeface="Lucida Sans"/>
              </a:rPr>
              <a:t> </a:t>
            </a:r>
            <a:r>
              <a:rPr lang="en-US" sz="1400" b="1" spc="-100" dirty="0">
                <a:solidFill>
                  <a:srgbClr val="7E7D73"/>
                </a:solidFill>
                <a:latin typeface="Lucida Sans"/>
                <a:cs typeface="Lucida Sans"/>
              </a:rPr>
              <a:t>f</a:t>
            </a:r>
            <a:r>
              <a:rPr lang="en-US" sz="1400" b="1" spc="-40" dirty="0">
                <a:solidFill>
                  <a:srgbClr val="7E7D73"/>
                </a:solidFill>
                <a:latin typeface="Lucida Sans"/>
                <a:cs typeface="Lucida Sans"/>
              </a:rPr>
              <a:t>or  </a:t>
            </a:r>
            <a:r>
              <a:rPr lang="en-US" sz="1400" b="1" spc="-114" dirty="0">
                <a:solidFill>
                  <a:srgbClr val="7E7D73"/>
                </a:solidFill>
                <a:latin typeface="Lucida Sans"/>
                <a:cs typeface="Lucida Sans"/>
              </a:rPr>
              <a:t>A</a:t>
            </a:r>
            <a:r>
              <a:rPr lang="en-US" sz="1400" b="1" spc="-110" dirty="0">
                <a:solidFill>
                  <a:srgbClr val="7E7D73"/>
                </a:solidFill>
                <a:latin typeface="Lucida Sans"/>
                <a:cs typeface="Lucida Sans"/>
              </a:rPr>
              <a:t>d</a:t>
            </a:r>
            <a:r>
              <a:rPr lang="en-US" sz="1400" b="1" spc="-70" dirty="0">
                <a:solidFill>
                  <a:srgbClr val="7E7D73"/>
                </a:solidFill>
                <a:latin typeface="Lucida Sans"/>
                <a:cs typeface="Lucida Sans"/>
              </a:rPr>
              <a:t>v</a:t>
            </a:r>
            <a:r>
              <a:rPr lang="en-US" sz="1400" b="1" spc="-75" dirty="0">
                <a:solidFill>
                  <a:srgbClr val="7E7D73"/>
                </a:solidFill>
                <a:latin typeface="Lucida Sans"/>
                <a:cs typeface="Lucida Sans"/>
              </a:rPr>
              <a:t>e</a:t>
            </a:r>
            <a:r>
              <a:rPr lang="en-US" sz="1400" b="1" spc="-60" dirty="0">
                <a:solidFill>
                  <a:srgbClr val="7E7D73"/>
                </a:solidFill>
                <a:latin typeface="Lucida Sans"/>
                <a:cs typeface="Lucida Sans"/>
              </a:rPr>
              <a:t>rt</a:t>
            </a:r>
            <a:r>
              <a:rPr lang="en-US" sz="1400" b="1" spc="-40" dirty="0">
                <a:solidFill>
                  <a:srgbClr val="7E7D73"/>
                </a:solidFill>
                <a:latin typeface="Lucida Sans"/>
                <a:cs typeface="Lucida Sans"/>
              </a:rPr>
              <a:t>i</a:t>
            </a:r>
            <a:r>
              <a:rPr lang="en-US" sz="1400" b="1" spc="-114" dirty="0">
                <a:solidFill>
                  <a:srgbClr val="7E7D73"/>
                </a:solidFill>
                <a:latin typeface="Lucida Sans"/>
                <a:cs typeface="Lucida Sans"/>
              </a:rPr>
              <a:t>sing </a:t>
            </a:r>
            <a:r>
              <a:rPr lang="en-US" sz="1400" b="1" spc="15" dirty="0">
                <a:solidFill>
                  <a:srgbClr val="7E7D73"/>
                </a:solidFill>
                <a:latin typeface="Lucida Sans"/>
                <a:cs typeface="Lucida Sans"/>
              </a:rPr>
              <a:t>M</a:t>
            </a:r>
            <a:r>
              <a:rPr lang="en-US" sz="1400" b="1" spc="-75" dirty="0">
                <a:solidFill>
                  <a:srgbClr val="7E7D73"/>
                </a:solidFill>
                <a:latin typeface="Lucida Sans"/>
                <a:cs typeface="Lucida Sans"/>
              </a:rPr>
              <a:t>ai</a:t>
            </a:r>
            <a:r>
              <a:rPr lang="en-US" sz="1400" b="1" spc="-50" dirty="0">
                <a:solidFill>
                  <a:srgbClr val="7E7D73"/>
                </a:solidFill>
                <a:latin typeface="Lucida Sans"/>
                <a:cs typeface="Lucida Sans"/>
              </a:rPr>
              <a:t>l and Partially Addressed</a:t>
            </a:r>
            <a:r>
              <a:rPr lang="en-US" sz="1400" b="1" spc="-110" dirty="0">
                <a:solidFill>
                  <a:srgbClr val="7E7D73"/>
                </a:solidFill>
                <a:latin typeface="Lucida Sans"/>
                <a:cs typeface="Lucida Sans"/>
              </a:rPr>
              <a:t> </a:t>
            </a:r>
            <a:r>
              <a:rPr lang="en-US" sz="1400" b="1" spc="-30" dirty="0">
                <a:solidFill>
                  <a:srgbClr val="7E7D73"/>
                </a:solidFill>
                <a:latin typeface="Lucida Sans"/>
                <a:cs typeface="Lucida Sans"/>
              </a:rPr>
              <a:t>S</a:t>
            </a:r>
            <a:r>
              <a:rPr lang="en-US" sz="1400" b="1" spc="-40" dirty="0">
                <a:solidFill>
                  <a:srgbClr val="7E7D73"/>
                </a:solidFill>
                <a:latin typeface="Lucida Sans"/>
                <a:cs typeface="Lucida Sans"/>
              </a:rPr>
              <a:t>e</a:t>
            </a:r>
            <a:r>
              <a:rPr lang="en-US" sz="1400" b="1" spc="-85" dirty="0">
                <a:solidFill>
                  <a:srgbClr val="7E7D73"/>
                </a:solidFill>
                <a:latin typeface="Lucida Sans"/>
                <a:cs typeface="Lucida Sans"/>
              </a:rPr>
              <a:t>rvices V1</a:t>
            </a:r>
            <a:endParaRPr lang="en-US" sz="1400" dirty="0">
              <a:latin typeface="Lucida Sans"/>
              <a:cs typeface="Lucida Sans"/>
            </a:endParaRPr>
          </a:p>
        </p:txBody>
      </p:sp>
      <p:pic>
        <p:nvPicPr>
          <p:cNvPr id="18" name="object 18"/>
          <p:cNvPicPr/>
          <p:nvPr/>
        </p:nvPicPr>
        <p:blipFill rotWithShape="1">
          <a:blip r:embed="rId6" cstate="print"/>
          <a:srcRect r="1464" b="36484"/>
          <a:stretch/>
        </p:blipFill>
        <p:spPr>
          <a:xfrm>
            <a:off x="758189" y="3329549"/>
            <a:ext cx="3922776" cy="1474484"/>
          </a:xfrm>
          <a:prstGeom prst="rect">
            <a:avLst/>
          </a:prstGeom>
        </p:spPr>
      </p:pic>
      <p:graphicFrame>
        <p:nvGraphicFramePr>
          <p:cNvPr id="20" name="object 20"/>
          <p:cNvGraphicFramePr>
            <a:graphicFrameLocks noGrp="1"/>
          </p:cNvGraphicFramePr>
          <p:nvPr/>
        </p:nvGraphicFramePr>
        <p:xfrm>
          <a:off x="-4572" y="7368540"/>
          <a:ext cx="6824979" cy="1769743"/>
        </p:xfrm>
        <a:graphic>
          <a:graphicData uri="http://schemas.openxmlformats.org/drawingml/2006/table">
            <a:tbl>
              <a:tblPr firstRow="1" bandRow="1">
                <a:tableStyleId>{2D5ABB26-0587-4C30-8999-92F81FD0307C}</a:tableStyleId>
              </a:tblPr>
              <a:tblGrid>
                <a:gridCol w="5146675">
                  <a:extLst>
                    <a:ext uri="{9D8B030D-6E8A-4147-A177-3AD203B41FA5}">
                      <a16:colId xmlns:a16="http://schemas.microsoft.com/office/drawing/2014/main" val="20000"/>
                    </a:ext>
                  </a:extLst>
                </a:gridCol>
                <a:gridCol w="1678304">
                  <a:extLst>
                    <a:ext uri="{9D8B030D-6E8A-4147-A177-3AD203B41FA5}">
                      <a16:colId xmlns:a16="http://schemas.microsoft.com/office/drawing/2014/main" val="20001"/>
                    </a:ext>
                  </a:extLst>
                </a:gridCol>
              </a:tblGrid>
              <a:tr h="953769">
                <a:tc>
                  <a:txBody>
                    <a:bodyPr/>
                    <a:lstStyle/>
                    <a:p>
                      <a:pPr marL="4338320" marR="263525">
                        <a:lnSpc>
                          <a:spcPct val="100000"/>
                        </a:lnSpc>
                        <a:spcBef>
                          <a:spcPts val="1070"/>
                        </a:spcBef>
                      </a:pPr>
                      <a:endParaRPr sz="900" dirty="0">
                        <a:latin typeface="Lucida Sans"/>
                        <a:cs typeface="Lucida Sans"/>
                      </a:endParaRPr>
                    </a:p>
                  </a:txBody>
                  <a:tcPr marL="0" marR="0" marT="135890" marB="0">
                    <a:lnR w="9525">
                      <a:solidFill>
                        <a:srgbClr val="86AF49"/>
                      </a:solidFill>
                      <a:prstDash val="solid"/>
                    </a:lnR>
                  </a:tcPr>
                </a:tc>
                <a:tc>
                  <a:txBody>
                    <a:bodyPr/>
                    <a:lstStyle/>
                    <a:p>
                      <a:pPr marL="92710" marR="81280" algn="just">
                        <a:lnSpc>
                          <a:spcPct val="100000"/>
                        </a:lnSpc>
                        <a:spcBef>
                          <a:spcPts val="320"/>
                        </a:spcBef>
                      </a:pPr>
                      <a:r>
                        <a:rPr sz="800" i="1" spc="-45" dirty="0">
                          <a:latin typeface="Arial"/>
                          <a:cs typeface="Arial"/>
                        </a:rPr>
                        <a:t>The</a:t>
                      </a:r>
                      <a:r>
                        <a:rPr sz="800" i="1" spc="-40" dirty="0">
                          <a:latin typeface="Arial"/>
                          <a:cs typeface="Arial"/>
                        </a:rPr>
                        <a:t> </a:t>
                      </a:r>
                      <a:r>
                        <a:rPr sz="800" i="1" spc="-15" dirty="0">
                          <a:latin typeface="Arial"/>
                          <a:cs typeface="Arial"/>
                        </a:rPr>
                        <a:t>Delivery</a:t>
                      </a:r>
                      <a:r>
                        <a:rPr sz="800" i="1" spc="-10" dirty="0">
                          <a:latin typeface="Arial"/>
                          <a:cs typeface="Arial"/>
                        </a:rPr>
                        <a:t> </a:t>
                      </a:r>
                      <a:r>
                        <a:rPr sz="800" i="1" dirty="0">
                          <a:latin typeface="Arial"/>
                          <a:cs typeface="Arial"/>
                        </a:rPr>
                        <a:t>Group</a:t>
                      </a:r>
                      <a:r>
                        <a:rPr sz="800" i="1" spc="5" dirty="0">
                          <a:latin typeface="Arial"/>
                          <a:cs typeface="Arial"/>
                        </a:rPr>
                        <a:t> </a:t>
                      </a:r>
                      <a:r>
                        <a:rPr sz="800" i="1" spc="-25" dirty="0">
                          <a:latin typeface="Arial"/>
                          <a:cs typeface="Arial"/>
                        </a:rPr>
                        <a:t>reserve</a:t>
                      </a:r>
                      <a:r>
                        <a:rPr sz="800" i="1" spc="-20" dirty="0">
                          <a:latin typeface="Arial"/>
                          <a:cs typeface="Arial"/>
                        </a:rPr>
                        <a:t> </a:t>
                      </a:r>
                      <a:r>
                        <a:rPr sz="800" i="1" dirty="0">
                          <a:latin typeface="Arial"/>
                          <a:cs typeface="Arial"/>
                        </a:rPr>
                        <a:t>the </a:t>
                      </a:r>
                      <a:r>
                        <a:rPr sz="800" i="1" spc="5" dirty="0">
                          <a:latin typeface="Arial"/>
                          <a:cs typeface="Arial"/>
                        </a:rPr>
                        <a:t> </a:t>
                      </a:r>
                      <a:r>
                        <a:rPr sz="800" i="1" spc="10" dirty="0">
                          <a:latin typeface="Arial"/>
                          <a:cs typeface="Arial"/>
                        </a:rPr>
                        <a:t>right </a:t>
                      </a:r>
                      <a:r>
                        <a:rPr sz="800" i="1" spc="20" dirty="0">
                          <a:latin typeface="Arial"/>
                          <a:cs typeface="Arial"/>
                        </a:rPr>
                        <a:t>to </a:t>
                      </a:r>
                      <a:r>
                        <a:rPr sz="800" i="1" spc="-10" dirty="0">
                          <a:latin typeface="Arial"/>
                          <a:cs typeface="Arial"/>
                        </a:rPr>
                        <a:t>remove</a:t>
                      </a:r>
                      <a:r>
                        <a:rPr sz="800" i="1" spc="-5" dirty="0">
                          <a:latin typeface="Arial"/>
                          <a:cs typeface="Arial"/>
                        </a:rPr>
                        <a:t> </a:t>
                      </a:r>
                      <a:r>
                        <a:rPr sz="800" i="1" dirty="0">
                          <a:latin typeface="Arial"/>
                          <a:cs typeface="Arial"/>
                        </a:rPr>
                        <a:t>the </a:t>
                      </a:r>
                      <a:r>
                        <a:rPr sz="800" i="1" spc="-5" dirty="0">
                          <a:latin typeface="Arial"/>
                          <a:cs typeface="Arial"/>
                        </a:rPr>
                        <a:t>advertising </a:t>
                      </a:r>
                      <a:r>
                        <a:rPr sz="800" i="1" dirty="0">
                          <a:latin typeface="Arial"/>
                          <a:cs typeface="Arial"/>
                        </a:rPr>
                        <a:t> discount </a:t>
                      </a:r>
                      <a:r>
                        <a:rPr sz="800" i="1" spc="20" dirty="0">
                          <a:latin typeface="Arial"/>
                          <a:cs typeface="Arial"/>
                        </a:rPr>
                        <a:t>at </a:t>
                      </a:r>
                      <a:r>
                        <a:rPr sz="800" i="1" spc="-5" dirty="0">
                          <a:latin typeface="Arial"/>
                          <a:cs typeface="Arial"/>
                        </a:rPr>
                        <a:t>any </a:t>
                      </a:r>
                      <a:r>
                        <a:rPr sz="800" i="1" spc="10" dirty="0">
                          <a:latin typeface="Arial"/>
                          <a:cs typeface="Arial"/>
                        </a:rPr>
                        <a:t>time </a:t>
                      </a:r>
                      <a:r>
                        <a:rPr sz="800" i="1" dirty="0">
                          <a:latin typeface="Arial"/>
                          <a:cs typeface="Arial"/>
                        </a:rPr>
                        <a:t>before </a:t>
                      </a:r>
                      <a:r>
                        <a:rPr sz="800" i="1" spc="25" dirty="0">
                          <a:latin typeface="Arial"/>
                          <a:cs typeface="Arial"/>
                        </a:rPr>
                        <a:t>or </a:t>
                      </a:r>
                      <a:r>
                        <a:rPr sz="800" i="1" spc="30" dirty="0">
                          <a:latin typeface="Arial"/>
                          <a:cs typeface="Arial"/>
                        </a:rPr>
                        <a:t> </a:t>
                      </a:r>
                      <a:r>
                        <a:rPr sz="800" i="1" spc="15" dirty="0">
                          <a:latin typeface="Arial"/>
                          <a:cs typeface="Arial"/>
                        </a:rPr>
                        <a:t>after </a:t>
                      </a:r>
                      <a:r>
                        <a:rPr sz="800" i="1" spc="-5" dirty="0">
                          <a:latin typeface="Arial"/>
                          <a:cs typeface="Arial"/>
                        </a:rPr>
                        <a:t>the </a:t>
                      </a:r>
                      <a:r>
                        <a:rPr sz="800" i="1" spc="10" dirty="0">
                          <a:latin typeface="Arial"/>
                          <a:cs typeface="Arial"/>
                        </a:rPr>
                        <a:t>mailing </a:t>
                      </a:r>
                      <a:r>
                        <a:rPr sz="800" i="1" spc="-15" dirty="0">
                          <a:latin typeface="Arial"/>
                          <a:cs typeface="Arial"/>
                        </a:rPr>
                        <a:t>has </a:t>
                      </a:r>
                      <a:r>
                        <a:rPr sz="800" i="1" spc="-20" dirty="0">
                          <a:latin typeface="Arial"/>
                          <a:cs typeface="Arial"/>
                        </a:rPr>
                        <a:t>been sent </a:t>
                      </a:r>
                      <a:r>
                        <a:rPr sz="800" i="1" spc="20" dirty="0">
                          <a:latin typeface="Arial"/>
                          <a:cs typeface="Arial"/>
                        </a:rPr>
                        <a:t>if </a:t>
                      </a:r>
                      <a:r>
                        <a:rPr sz="800" i="1" spc="-210" dirty="0">
                          <a:latin typeface="Arial"/>
                          <a:cs typeface="Arial"/>
                        </a:rPr>
                        <a:t> </a:t>
                      </a:r>
                      <a:r>
                        <a:rPr sz="800" i="1" spc="25" dirty="0">
                          <a:latin typeface="Arial"/>
                          <a:cs typeface="Arial"/>
                        </a:rPr>
                        <a:t>it </a:t>
                      </a:r>
                      <a:r>
                        <a:rPr sz="800" i="1" spc="-20" dirty="0">
                          <a:latin typeface="Arial"/>
                          <a:cs typeface="Arial"/>
                        </a:rPr>
                        <a:t>is</a:t>
                      </a:r>
                      <a:r>
                        <a:rPr sz="800" i="1" spc="-15" dirty="0">
                          <a:latin typeface="Arial"/>
                          <a:cs typeface="Arial"/>
                        </a:rPr>
                        <a:t> </a:t>
                      </a:r>
                      <a:r>
                        <a:rPr sz="800" i="1" spc="15" dirty="0">
                          <a:latin typeface="Arial"/>
                          <a:cs typeface="Arial"/>
                        </a:rPr>
                        <a:t>found </a:t>
                      </a:r>
                      <a:r>
                        <a:rPr sz="800" i="1" spc="20" dirty="0">
                          <a:latin typeface="Arial"/>
                          <a:cs typeface="Arial"/>
                        </a:rPr>
                        <a:t>to </a:t>
                      </a:r>
                      <a:r>
                        <a:rPr sz="800" i="1" spc="-15" dirty="0">
                          <a:latin typeface="Arial"/>
                          <a:cs typeface="Arial"/>
                        </a:rPr>
                        <a:t>be</a:t>
                      </a:r>
                      <a:r>
                        <a:rPr sz="800" i="1" spc="190" dirty="0">
                          <a:latin typeface="Arial"/>
                          <a:cs typeface="Arial"/>
                        </a:rPr>
                        <a:t> </a:t>
                      </a:r>
                      <a:r>
                        <a:rPr sz="800" i="1" spc="10" dirty="0">
                          <a:latin typeface="Arial"/>
                          <a:cs typeface="Arial"/>
                        </a:rPr>
                        <a:t>non-compliant </a:t>
                      </a:r>
                      <a:r>
                        <a:rPr sz="800" i="1" spc="15" dirty="0">
                          <a:latin typeface="Arial"/>
                          <a:cs typeface="Arial"/>
                        </a:rPr>
                        <a:t> </a:t>
                      </a:r>
                      <a:r>
                        <a:rPr sz="800" i="1" spc="25" dirty="0">
                          <a:latin typeface="Arial"/>
                          <a:cs typeface="Arial"/>
                        </a:rPr>
                        <a:t>or </a:t>
                      </a:r>
                      <a:r>
                        <a:rPr sz="800" i="1" spc="-10" dirty="0">
                          <a:latin typeface="Arial"/>
                          <a:cs typeface="Arial"/>
                        </a:rPr>
                        <a:t>any </a:t>
                      </a:r>
                      <a:r>
                        <a:rPr sz="800" i="1" spc="15" dirty="0">
                          <a:latin typeface="Arial"/>
                          <a:cs typeface="Arial"/>
                        </a:rPr>
                        <a:t>of </a:t>
                      </a:r>
                      <a:r>
                        <a:rPr sz="800" i="1" dirty="0">
                          <a:latin typeface="Arial"/>
                          <a:cs typeface="Arial"/>
                        </a:rPr>
                        <a:t>the </a:t>
                      </a:r>
                      <a:r>
                        <a:rPr sz="800" i="1" spc="-10" dirty="0">
                          <a:latin typeface="Arial"/>
                          <a:cs typeface="Arial"/>
                        </a:rPr>
                        <a:t>above procedures </a:t>
                      </a:r>
                      <a:r>
                        <a:rPr sz="800" i="1" spc="-5" dirty="0">
                          <a:latin typeface="Arial"/>
                          <a:cs typeface="Arial"/>
                        </a:rPr>
                        <a:t> </a:t>
                      </a:r>
                      <a:r>
                        <a:rPr sz="800" i="1" spc="-15" dirty="0">
                          <a:latin typeface="Arial"/>
                          <a:cs typeface="Arial"/>
                        </a:rPr>
                        <a:t>have</a:t>
                      </a:r>
                      <a:r>
                        <a:rPr sz="800" i="1" spc="-25" dirty="0">
                          <a:latin typeface="Arial"/>
                          <a:cs typeface="Arial"/>
                        </a:rPr>
                        <a:t> </a:t>
                      </a:r>
                      <a:r>
                        <a:rPr sz="800" i="1" spc="20" dirty="0">
                          <a:latin typeface="Arial"/>
                          <a:cs typeface="Arial"/>
                        </a:rPr>
                        <a:t>not</a:t>
                      </a:r>
                      <a:r>
                        <a:rPr sz="800" i="1" spc="-20" dirty="0">
                          <a:latin typeface="Arial"/>
                          <a:cs typeface="Arial"/>
                        </a:rPr>
                        <a:t> been</a:t>
                      </a:r>
                      <a:r>
                        <a:rPr sz="800" i="1" spc="-15" dirty="0">
                          <a:latin typeface="Arial"/>
                          <a:cs typeface="Arial"/>
                        </a:rPr>
                        <a:t> </a:t>
                      </a:r>
                      <a:r>
                        <a:rPr sz="800" i="1" dirty="0">
                          <a:latin typeface="Arial"/>
                          <a:cs typeface="Arial"/>
                        </a:rPr>
                        <a:t>adhered</a:t>
                      </a:r>
                      <a:r>
                        <a:rPr sz="800" i="1" spc="-30" dirty="0">
                          <a:latin typeface="Arial"/>
                          <a:cs typeface="Arial"/>
                        </a:rPr>
                        <a:t> </a:t>
                      </a:r>
                      <a:r>
                        <a:rPr sz="800" i="1" spc="5" dirty="0">
                          <a:latin typeface="Arial"/>
                          <a:cs typeface="Arial"/>
                        </a:rPr>
                        <a:t>to.</a:t>
                      </a:r>
                      <a:endParaRPr sz="800">
                        <a:latin typeface="Arial"/>
                        <a:cs typeface="Arial"/>
                      </a:endParaRPr>
                    </a:p>
                  </a:txBody>
                  <a:tcPr marL="0" marR="0" marT="40640" marB="0">
                    <a:lnL w="9525">
                      <a:solidFill>
                        <a:srgbClr val="86AF49"/>
                      </a:solidFill>
                      <a:prstDash val="solid"/>
                    </a:lnL>
                    <a:lnR w="9525">
                      <a:solidFill>
                        <a:srgbClr val="86AF49"/>
                      </a:solidFill>
                      <a:prstDash val="solid"/>
                    </a:lnR>
                    <a:lnT w="9525">
                      <a:solidFill>
                        <a:srgbClr val="86AF49"/>
                      </a:solidFill>
                      <a:prstDash val="solid"/>
                    </a:lnT>
                    <a:lnB w="9525">
                      <a:solidFill>
                        <a:srgbClr val="86AF49"/>
                      </a:solidFill>
                      <a:prstDash val="solid"/>
                    </a:lnB>
                  </a:tcPr>
                </a:tc>
                <a:extLst>
                  <a:ext uri="{0D108BD9-81ED-4DB2-BD59-A6C34878D82A}">
                    <a16:rowId xmlns:a16="http://schemas.microsoft.com/office/drawing/2014/main" val="10000"/>
                  </a:ext>
                </a:extLst>
              </a:tr>
              <a:tr h="120014">
                <a:tc gridSpan="2">
                  <a:txBody>
                    <a:bodyPr/>
                    <a:lstStyle/>
                    <a:p>
                      <a:pPr>
                        <a:lnSpc>
                          <a:spcPct val="100000"/>
                        </a:lnSpc>
                      </a:pPr>
                      <a:endParaRPr sz="600" dirty="0">
                        <a:latin typeface="Times New Roman"/>
                        <a:cs typeface="Times New Roman"/>
                      </a:endParaRPr>
                    </a:p>
                  </a:txBody>
                  <a:tcPr marL="0" marR="0" marT="0" marB="0">
                    <a:solidFill>
                      <a:srgbClr val="86AF49"/>
                    </a:solidFill>
                  </a:tcPr>
                </a:tc>
                <a:tc hMerge="1">
                  <a:txBody>
                    <a:bodyPr/>
                    <a:lstStyle/>
                    <a:p>
                      <a:endParaRPr/>
                    </a:p>
                  </a:txBody>
                  <a:tcPr marL="0" marR="0" marT="0" marB="0"/>
                </a:tc>
                <a:extLst>
                  <a:ext uri="{0D108BD9-81ED-4DB2-BD59-A6C34878D82A}">
                    <a16:rowId xmlns:a16="http://schemas.microsoft.com/office/drawing/2014/main" val="10001"/>
                  </a:ext>
                </a:extLst>
              </a:tr>
              <a:tr h="695960">
                <a:tc gridSpan="2">
                  <a:txBody>
                    <a:bodyPr/>
                    <a:lstStyle/>
                    <a:p>
                      <a:pPr>
                        <a:lnSpc>
                          <a:spcPct val="100000"/>
                        </a:lnSpc>
                        <a:spcBef>
                          <a:spcPts val="35"/>
                        </a:spcBef>
                      </a:pPr>
                      <a:endParaRPr sz="1750" dirty="0">
                        <a:latin typeface="Times New Roman"/>
                        <a:cs typeface="Times New Roman"/>
                      </a:endParaRPr>
                    </a:p>
                    <a:p>
                      <a:pPr marL="236854">
                        <a:lnSpc>
                          <a:spcPct val="100000"/>
                        </a:lnSpc>
                        <a:tabLst>
                          <a:tab pos="4492625" algn="l"/>
                        </a:tabLst>
                      </a:pPr>
                      <a:r>
                        <a:rPr sz="1000" spc="-20" dirty="0">
                          <a:solidFill>
                            <a:srgbClr val="FFFFFF"/>
                          </a:solidFill>
                          <a:latin typeface="Lucida Sans"/>
                          <a:cs typeface="Lucida Sans"/>
                          <a:hlinkClick r:id="rId2"/>
                        </a:rPr>
                        <a:t>www.the</a:t>
                      </a:r>
                      <a:r>
                        <a:rPr sz="1000" b="1" spc="-20" dirty="0">
                          <a:solidFill>
                            <a:srgbClr val="FFFFFF"/>
                          </a:solidFill>
                          <a:latin typeface="Tahoma"/>
                          <a:cs typeface="Tahoma"/>
                          <a:hlinkClick r:id="rId2"/>
                        </a:rPr>
                        <a:t>delivery</a:t>
                      </a:r>
                      <a:r>
                        <a:rPr sz="1000" spc="-20" dirty="0">
                          <a:solidFill>
                            <a:srgbClr val="FFFFFF"/>
                          </a:solidFill>
                          <a:latin typeface="Lucida Sans"/>
                          <a:cs typeface="Lucida Sans"/>
                          <a:hlinkClick r:id="rId2"/>
                        </a:rPr>
                        <a:t>group.co.uk</a:t>
                      </a:r>
                      <a:r>
                        <a:rPr sz="1000" spc="-20" dirty="0">
                          <a:solidFill>
                            <a:srgbClr val="FFFFFF"/>
                          </a:solidFill>
                          <a:latin typeface="Lucida Sans"/>
                          <a:cs typeface="Lucida Sans"/>
                        </a:rPr>
                        <a:t>	</a:t>
                      </a:r>
                      <a:r>
                        <a:rPr sz="1000" spc="20" dirty="0">
                          <a:solidFill>
                            <a:srgbClr val="FFFFFF"/>
                          </a:solidFill>
                          <a:latin typeface="Tahoma"/>
                          <a:cs typeface="Tahoma"/>
                        </a:rPr>
                        <a:t>People</a:t>
                      </a:r>
                      <a:r>
                        <a:rPr sz="1000" spc="-40" dirty="0">
                          <a:solidFill>
                            <a:srgbClr val="FFFFFF"/>
                          </a:solidFill>
                          <a:latin typeface="Tahoma"/>
                          <a:cs typeface="Tahoma"/>
                        </a:rPr>
                        <a:t> </a:t>
                      </a:r>
                      <a:r>
                        <a:rPr sz="1000" spc="155" dirty="0">
                          <a:solidFill>
                            <a:srgbClr val="86AF49"/>
                          </a:solidFill>
                          <a:latin typeface="Tahoma"/>
                          <a:cs typeface="Tahoma"/>
                        </a:rPr>
                        <a:t>|</a:t>
                      </a:r>
                      <a:r>
                        <a:rPr sz="1000" spc="-45" dirty="0">
                          <a:solidFill>
                            <a:srgbClr val="86AF49"/>
                          </a:solidFill>
                          <a:latin typeface="Tahoma"/>
                          <a:cs typeface="Tahoma"/>
                        </a:rPr>
                        <a:t> </a:t>
                      </a:r>
                      <a:r>
                        <a:rPr sz="1000" spc="15" dirty="0">
                          <a:solidFill>
                            <a:srgbClr val="FFFFFF"/>
                          </a:solidFill>
                          <a:latin typeface="Tahoma"/>
                          <a:cs typeface="Tahoma"/>
                        </a:rPr>
                        <a:t>Partnership</a:t>
                      </a:r>
                      <a:r>
                        <a:rPr sz="1000" spc="-45" dirty="0">
                          <a:solidFill>
                            <a:srgbClr val="FFFFFF"/>
                          </a:solidFill>
                          <a:latin typeface="Tahoma"/>
                          <a:cs typeface="Tahoma"/>
                        </a:rPr>
                        <a:t> </a:t>
                      </a:r>
                      <a:r>
                        <a:rPr sz="1000" spc="155" dirty="0">
                          <a:solidFill>
                            <a:srgbClr val="86AF49"/>
                          </a:solidFill>
                          <a:latin typeface="Tahoma"/>
                          <a:cs typeface="Tahoma"/>
                        </a:rPr>
                        <a:t>|</a:t>
                      </a:r>
                      <a:r>
                        <a:rPr sz="1000" spc="-45" dirty="0">
                          <a:solidFill>
                            <a:srgbClr val="86AF49"/>
                          </a:solidFill>
                          <a:latin typeface="Tahoma"/>
                          <a:cs typeface="Tahoma"/>
                        </a:rPr>
                        <a:t> </a:t>
                      </a:r>
                      <a:r>
                        <a:rPr sz="1000" spc="15" dirty="0">
                          <a:solidFill>
                            <a:srgbClr val="FFFFFF"/>
                          </a:solidFill>
                          <a:latin typeface="Tahoma"/>
                          <a:cs typeface="Tahoma"/>
                        </a:rPr>
                        <a:t>Performance</a:t>
                      </a:r>
                      <a:endParaRPr sz="1000" dirty="0">
                        <a:latin typeface="Tahoma"/>
                        <a:cs typeface="Tahoma"/>
                      </a:endParaRPr>
                    </a:p>
                  </a:txBody>
                  <a:tcPr marL="0" marR="0" marT="4445" marB="0">
                    <a:solidFill>
                      <a:srgbClr val="7E7D73"/>
                    </a:solidFill>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sp>
        <p:nvSpPr>
          <p:cNvPr id="22" name="object 22"/>
          <p:cNvSpPr txBox="1"/>
          <p:nvPr/>
        </p:nvSpPr>
        <p:spPr>
          <a:xfrm>
            <a:off x="688529" y="4465509"/>
            <a:ext cx="296545" cy="162560"/>
          </a:xfrm>
          <a:prstGeom prst="rect">
            <a:avLst/>
          </a:prstGeom>
        </p:spPr>
        <p:txBody>
          <a:bodyPr vert="horz" wrap="square" lIns="0" tIns="12700" rIns="0" bIns="0" rtlCol="0">
            <a:spAutoFit/>
          </a:bodyPr>
          <a:lstStyle/>
          <a:p>
            <a:pPr marL="12700">
              <a:lnSpc>
                <a:spcPct val="100000"/>
              </a:lnSpc>
              <a:spcBef>
                <a:spcPts val="100"/>
              </a:spcBef>
            </a:pPr>
            <a:r>
              <a:rPr sz="900" spc="30" dirty="0">
                <a:latin typeface="Lucida Sans"/>
                <a:cs typeface="Lucida Sans"/>
              </a:rPr>
              <a:t>U</a:t>
            </a:r>
            <a:r>
              <a:rPr sz="900" spc="-60" dirty="0">
                <a:latin typeface="Lucida Sans"/>
                <a:cs typeface="Lucida Sans"/>
              </a:rPr>
              <a:t>C</a:t>
            </a:r>
            <a:r>
              <a:rPr sz="900" spc="-15" dirty="0">
                <a:latin typeface="Lucida Sans"/>
                <a:cs typeface="Lucida Sans"/>
              </a:rPr>
              <a:t>ID</a:t>
            </a:r>
            <a:endParaRPr sz="900" dirty="0">
              <a:latin typeface="Lucida Sans"/>
              <a:cs typeface="Lucida Sans"/>
            </a:endParaRPr>
          </a:p>
        </p:txBody>
      </p:sp>
      <p:sp>
        <p:nvSpPr>
          <p:cNvPr id="23" name="object 23"/>
          <p:cNvSpPr/>
          <p:nvPr/>
        </p:nvSpPr>
        <p:spPr>
          <a:xfrm>
            <a:off x="1222565" y="4436934"/>
            <a:ext cx="1348740" cy="219710"/>
          </a:xfrm>
          <a:custGeom>
            <a:avLst/>
            <a:gdLst/>
            <a:ahLst/>
            <a:cxnLst/>
            <a:rect l="l" t="t" r="r" b="b"/>
            <a:pathLst>
              <a:path w="1348739" h="219709">
                <a:moveTo>
                  <a:pt x="0" y="219456"/>
                </a:moveTo>
                <a:lnTo>
                  <a:pt x="1348740" y="219456"/>
                </a:lnTo>
                <a:lnTo>
                  <a:pt x="1348740" y="0"/>
                </a:lnTo>
                <a:lnTo>
                  <a:pt x="0" y="0"/>
                </a:lnTo>
                <a:lnTo>
                  <a:pt x="0" y="219456"/>
                </a:lnTo>
                <a:close/>
              </a:path>
            </a:pathLst>
          </a:custGeom>
          <a:ln w="28956">
            <a:solidFill>
              <a:srgbClr val="86AF49"/>
            </a:solidFill>
          </a:ln>
        </p:spPr>
        <p:txBody>
          <a:bodyPr wrap="square" lIns="0" tIns="0" rIns="0" bIns="0" rtlCol="0"/>
          <a:lstStyle/>
          <a:p>
            <a:endParaRPr/>
          </a:p>
        </p:txBody>
      </p:sp>
      <p:sp>
        <p:nvSpPr>
          <p:cNvPr id="24" name="TextBox 23">
            <a:extLst>
              <a:ext uri="{FF2B5EF4-FFF2-40B4-BE49-F238E27FC236}">
                <a16:creationId xmlns:a16="http://schemas.microsoft.com/office/drawing/2014/main" id="{E608FECD-0D62-4E18-9EB8-F5C89C691748}"/>
              </a:ext>
            </a:extLst>
          </p:cNvPr>
          <p:cNvSpPr txBox="1"/>
          <p:nvPr/>
        </p:nvSpPr>
        <p:spPr>
          <a:xfrm>
            <a:off x="199135" y="1369048"/>
            <a:ext cx="6639815" cy="1767215"/>
          </a:xfrm>
          <a:prstGeom prst="rect">
            <a:avLst/>
          </a:prstGeom>
          <a:noFill/>
        </p:spPr>
        <p:txBody>
          <a:bodyPr wrap="square">
            <a:spAutoFit/>
          </a:bodyPr>
          <a:lstStyle/>
          <a:p>
            <a:pPr marL="12700" algn="just">
              <a:lnSpc>
                <a:spcPct val="100000"/>
              </a:lnSpc>
              <a:spcBef>
                <a:spcPts val="95"/>
              </a:spcBef>
            </a:pPr>
            <a:r>
              <a:rPr lang="en-US" b="1" u="sng" spc="-5" dirty="0">
                <a:solidFill>
                  <a:srgbClr val="86AF49"/>
                </a:solidFill>
                <a:uFill>
                  <a:solidFill>
                    <a:srgbClr val="86AF49"/>
                  </a:solidFill>
                </a:uFill>
                <a:latin typeface="+mj-lt"/>
                <a:cs typeface="Calibri"/>
              </a:rPr>
              <a:t>Adding</a:t>
            </a:r>
            <a:r>
              <a:rPr lang="en-US" b="1" u="sng" spc="-15" dirty="0">
                <a:solidFill>
                  <a:srgbClr val="86AF49"/>
                </a:solidFill>
                <a:uFill>
                  <a:solidFill>
                    <a:srgbClr val="86AF49"/>
                  </a:solidFill>
                </a:uFill>
                <a:latin typeface="+mj-lt"/>
                <a:cs typeface="Calibri"/>
              </a:rPr>
              <a:t> </a:t>
            </a:r>
            <a:r>
              <a:rPr lang="en-US" b="1" u="sng" spc="-5" dirty="0">
                <a:solidFill>
                  <a:srgbClr val="86AF49"/>
                </a:solidFill>
                <a:uFill>
                  <a:solidFill>
                    <a:srgbClr val="86AF49"/>
                  </a:solidFill>
                </a:uFill>
                <a:latin typeface="+mj-lt"/>
                <a:cs typeface="Calibri"/>
              </a:rPr>
              <a:t>UCIDs</a:t>
            </a:r>
            <a:r>
              <a:rPr lang="en-US" b="1" u="sng" spc="-15" dirty="0">
                <a:solidFill>
                  <a:srgbClr val="86AF49"/>
                </a:solidFill>
                <a:uFill>
                  <a:solidFill>
                    <a:srgbClr val="86AF49"/>
                  </a:solidFill>
                </a:uFill>
                <a:latin typeface="+mj-lt"/>
                <a:cs typeface="Calibri"/>
              </a:rPr>
              <a:t> </a:t>
            </a:r>
            <a:r>
              <a:rPr lang="en-US" b="1" u="sng" spc="-5" dirty="0">
                <a:solidFill>
                  <a:srgbClr val="86AF49"/>
                </a:solidFill>
                <a:uFill>
                  <a:solidFill>
                    <a:srgbClr val="86AF49"/>
                  </a:solidFill>
                </a:uFill>
                <a:latin typeface="+mj-lt"/>
                <a:cs typeface="Calibri"/>
              </a:rPr>
              <a:t>(Mandatory for both Partially Addressed and Advertising Mail)</a:t>
            </a:r>
            <a:endParaRPr lang="en-US" dirty="0">
              <a:latin typeface="+mj-lt"/>
              <a:cs typeface="Calibri"/>
            </a:endParaRPr>
          </a:p>
          <a:p>
            <a:pPr marL="12700" marR="5080" algn="just">
              <a:lnSpc>
                <a:spcPts val="969"/>
              </a:lnSpc>
              <a:spcBef>
                <a:spcPts val="855"/>
              </a:spcBef>
            </a:pPr>
            <a:r>
              <a:rPr lang="en-US" sz="1100" spc="-5" dirty="0">
                <a:latin typeface="+mj-lt"/>
              </a:rPr>
              <a:t>Once the data has been mail sorted the two addresses above need to be found and the UCID needs to be added  into the output file that the mail sort has produced so that the mail piece then has this UCID printed on it upon  production. This can be achieved using a ‘find’ function in notepad and searching for ‘UCID’ then changing the  UCID from ‘XXXXXX-XXXX’ to the correct UCID number.</a:t>
            </a:r>
          </a:p>
          <a:p>
            <a:pPr marL="12700" marR="5080" algn="just">
              <a:lnSpc>
                <a:spcPts val="969"/>
              </a:lnSpc>
              <a:spcBef>
                <a:spcPts val="800"/>
              </a:spcBef>
            </a:pPr>
            <a:r>
              <a:rPr lang="en-US" sz="1100" spc="-5" dirty="0">
                <a:latin typeface="+mj-lt"/>
              </a:rPr>
              <a:t>The UCID and Mailing Reference can be found in the Mailing Summary Screen as outlined below. Your applicable  UCIDs can also be obtained from your Delivery Group Account Manager or by contacting  </a:t>
            </a:r>
            <a:r>
              <a:rPr lang="en-US" sz="1100" spc="-5" dirty="0">
                <a:latin typeface="+mj-lt"/>
                <a:hlinkClick r:id="rId7">
                  <a:extLst>
                    <a:ext uri="{A12FA001-AC4F-418D-AE19-62706E023703}">
                      <ahyp:hlinkClr xmlns:ahyp="http://schemas.microsoft.com/office/drawing/2018/hyperlinkcolor" val="tx"/>
                    </a:ext>
                  </a:extLst>
                </a:hlinkClick>
              </a:rPr>
              <a:t>ucid@thedeliverygroup.co.uk</a:t>
            </a:r>
            <a:endParaRPr lang="en-US" sz="1100" spc="-5" dirty="0">
              <a:latin typeface="+mj-lt"/>
            </a:endParaRPr>
          </a:p>
        </p:txBody>
      </p:sp>
    </p:spTree>
    <p:extLst>
      <p:ext uri="{BB962C8B-B14F-4D97-AF65-F5344CB8AC3E}">
        <p14:creationId xmlns:p14="http://schemas.microsoft.com/office/powerpoint/2010/main" val="398713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548</Words>
  <Application>Microsoft Office PowerPoint</Application>
  <PresentationFormat>On-screen Show (4:3)</PresentationFormat>
  <Paragraphs>46</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Lucida Sans</vt:lpstr>
      <vt:lpstr>Tahoma</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Lucy Wood</dc:creator>
  <cp:lastModifiedBy>Justine Rowe</cp:lastModifiedBy>
  <cp:revision>5</cp:revision>
  <dcterms:created xsi:type="dcterms:W3CDTF">2022-01-12T14:18:42Z</dcterms:created>
  <dcterms:modified xsi:type="dcterms:W3CDTF">2022-01-25T17:46:52Z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2019-05-10T00:00:00Z</vt:filetime>
  </property>
  <property fmtid="{D5CDD505-2E9C-101B-9397-08002B2CF9AE}" pid="3" name="Creator">
    <vt:lpwstr>Microsoft® PowerPoint® 2013</vt:lpwstr>
  </property>
  <property fmtid="{D5CDD505-2E9C-101B-9397-08002B2CF9AE}" pid="4" name="LastSaved">
    <vt:filetime>2022-01-12T00:00:00Z</vt:filetime>
  </property>
</Properties>
</file>